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王漢宗特黑體" panose="02020500000000000000" charset="-12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30" y="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4529" y="2383719"/>
            <a:ext cx="3126685" cy="16336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055745" y="3054695"/>
            <a:ext cx="4310386" cy="22521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6113329"/>
            <a:ext cx="4088459" cy="41736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599374"/>
            <a:ext cx="16230600" cy="456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35"/>
              </a:lnSpc>
            </a:pPr>
            <a:r>
              <a:rPr lang="en-US" sz="12739" dirty="0" err="1" smtClean="0">
                <a:solidFill>
                  <a:srgbClr val="5A9955"/>
                </a:solidFill>
                <a:ea typeface="王漢宗特黑體"/>
              </a:rPr>
              <a:t>舊社國小</a:t>
            </a:r>
            <a:endParaRPr lang="en-US" sz="12739" dirty="0">
              <a:solidFill>
                <a:srgbClr val="5A9955"/>
              </a:solidFill>
              <a:ea typeface="王漢宗特黑體"/>
            </a:endParaRPr>
          </a:p>
          <a:p>
            <a:pPr algn="ctr">
              <a:lnSpc>
                <a:spcPts val="17835"/>
              </a:lnSpc>
            </a:pPr>
            <a:r>
              <a:rPr lang="en-US" sz="12739" dirty="0" err="1">
                <a:solidFill>
                  <a:srgbClr val="5A9955"/>
                </a:solidFill>
                <a:ea typeface="王漢宗特黑體"/>
              </a:rPr>
              <a:t>跳蚤市場活動說明</a:t>
            </a:r>
            <a:endParaRPr lang="en-US" sz="12739" dirty="0">
              <a:solidFill>
                <a:srgbClr val="5A9955"/>
              </a:solidFill>
              <a:ea typeface="王漢宗特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93996" y="8739082"/>
            <a:ext cx="19489470" cy="17540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088322"/>
            <a:ext cx="16810383" cy="6475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活動時間：</a:t>
            </a: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1</a:t>
            </a:r>
            <a:r>
              <a:rPr lang="en-US" sz="7200" dirty="0" smtClean="0">
                <a:solidFill>
                  <a:srgbClr val="60381D"/>
                </a:solidFill>
                <a:ea typeface="王漢宗特黑體"/>
              </a:rPr>
              <a:t>/1</a:t>
            </a:r>
            <a:r>
              <a:rPr lang="en-US" altLang="zh-TW" sz="7200" dirty="0">
                <a:solidFill>
                  <a:srgbClr val="60381D"/>
                </a:solidFill>
                <a:ea typeface="王漢宗特黑體"/>
              </a:rPr>
              <a:t>3</a:t>
            </a:r>
            <a:r>
              <a:rPr lang="en-US" sz="7200" dirty="0" smtClean="0">
                <a:solidFill>
                  <a:srgbClr val="60381D"/>
                </a:solidFill>
                <a:ea typeface="王漢宗特黑體"/>
              </a:rPr>
              <a:t>(</a:t>
            </a:r>
            <a:r>
              <a:rPr lang="en-US" sz="7200" dirty="0">
                <a:solidFill>
                  <a:srgbClr val="60381D"/>
                </a:solidFill>
                <a:ea typeface="王漢宗特黑體"/>
              </a:rPr>
              <a:t>一)</a:t>
            </a:r>
            <a:r>
              <a:rPr lang="en-US" sz="7200" dirty="0" smtClean="0">
                <a:solidFill>
                  <a:srgbClr val="60381D"/>
                </a:solidFill>
                <a:ea typeface="王漢宗特黑體"/>
              </a:rPr>
              <a:t>8:40~10:</a:t>
            </a:r>
            <a:r>
              <a:rPr lang="en-US" altLang="zh-TW" sz="7200" dirty="0" smtClean="0">
                <a:solidFill>
                  <a:srgbClr val="60381D"/>
                </a:solidFill>
                <a:ea typeface="王漢宗特黑體"/>
              </a:rPr>
              <a:t>1</a:t>
            </a:r>
            <a:r>
              <a:rPr lang="en-US" sz="7200" dirty="0" smtClean="0">
                <a:solidFill>
                  <a:srgbClr val="60381D"/>
                </a:solidFill>
                <a:ea typeface="王漢宗特黑體"/>
              </a:rPr>
              <a:t>0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>
              <a:lnSpc>
                <a:spcPts val="10080"/>
              </a:lnSpc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活動地點：各班級在走廊前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algn="ctr">
              <a:lnSpc>
                <a:spcPts val="10080"/>
              </a:lnSpc>
            </a:pP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行政處室</a:t>
            </a: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，統一在中央迴廊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>
              <a:lnSpc>
                <a:spcPts val="10080"/>
              </a:lnSpc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參加對象：全校師生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algn="ctr">
              <a:lnSpc>
                <a:spcPts val="10080"/>
              </a:lnSpc>
            </a:pPr>
            <a:r>
              <a:rPr lang="zh-TW" altLang="en-US" sz="7200" dirty="0" smtClean="0">
                <a:solidFill>
                  <a:srgbClr val="60381D"/>
                </a:solidFill>
                <a:ea typeface="王漢宗特黑體"/>
              </a:rPr>
              <a:t>        </a:t>
            </a: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二</a:t>
            </a: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～六年級每班設攤，一年級不設攤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96945" y="-43530"/>
            <a:ext cx="8494111" cy="178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51"/>
              </a:lnSpc>
            </a:pPr>
            <a:r>
              <a:rPr lang="en-US" sz="9322">
                <a:solidFill>
                  <a:srgbClr val="60381D"/>
                </a:solidFill>
                <a:ea typeface="王漢宗特黑體"/>
              </a:rPr>
              <a:t>活動資訊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08187" y="318420"/>
            <a:ext cx="2300909" cy="230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93996" y="8739082"/>
            <a:ext cx="19489470" cy="17540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8608" y="2343103"/>
            <a:ext cx="18090784" cy="519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請勿到各班宣傳及張貼宣傳單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請班級自行規劃擺設方式，但需保留通道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上午8：30開始佈置，10:10開始善後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algn="ctr">
              <a:lnSpc>
                <a:spcPts val="10080"/>
              </a:lnSpc>
            </a:pPr>
            <a:endParaRPr lang="en-US" sz="7200" dirty="0">
              <a:solidFill>
                <a:srgbClr val="60381D"/>
              </a:solidFill>
              <a:ea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96945" y="-43530"/>
            <a:ext cx="8494111" cy="178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51"/>
              </a:lnSpc>
            </a:pPr>
            <a:r>
              <a:rPr lang="en-US" sz="9322" dirty="0" err="1">
                <a:solidFill>
                  <a:srgbClr val="60381D"/>
                </a:solidFill>
                <a:ea typeface="王漢宗特黑體"/>
              </a:rPr>
              <a:t>場地佈置及還原</a:t>
            </a:r>
            <a:endParaRPr lang="en-US" sz="9322" dirty="0">
              <a:solidFill>
                <a:srgbClr val="60381D"/>
              </a:solidFill>
              <a:ea typeface="王漢宗特黑體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08187" y="318420"/>
            <a:ext cx="2300909" cy="230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93996" y="8739082"/>
            <a:ext cx="19489470" cy="17540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2343103"/>
            <a:ext cx="18288000" cy="777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由提供者標上合理價後展示出售</a:t>
            </a:r>
            <a:r>
              <a:rPr lang="zh-TW" altLang="en-US" sz="7200" dirty="0" smtClean="0">
                <a:solidFill>
                  <a:srgbClr val="60381D"/>
                </a:solidFill>
                <a:ea typeface="王漢宗特黑體"/>
              </a:rPr>
              <a:t>，請導師協助檢視。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各班</a:t>
            </a:r>
            <a:r>
              <a:rPr lang="zh-TW" altLang="en-US" sz="7200" dirty="0" smtClean="0">
                <a:solidFill>
                  <a:srgbClr val="60381D"/>
                </a:solidFill>
                <a:ea typeface="王漢宗特黑體"/>
              </a:rPr>
              <a:t>導</a:t>
            </a: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師指導學生分為低</a:t>
            </a: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、中、</a:t>
            </a: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高年段</a:t>
            </a:r>
            <a:endParaRPr lang="en-US" sz="7200" dirty="0" smtClean="0">
              <a:solidFill>
                <a:srgbClr val="60381D"/>
              </a:solidFill>
              <a:ea typeface="王漢宗特黑體"/>
            </a:endParaRPr>
          </a:p>
          <a:p>
            <a:pPr marL="777240" lvl="1">
              <a:lnSpc>
                <a:spcPts val="10080"/>
              </a:lnSpc>
            </a:pP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範圍進行活動</a:t>
            </a: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，可到其他學年購買物品</a:t>
            </a:r>
            <a:r>
              <a:rPr lang="en-US" sz="7200" dirty="0" smtClean="0">
                <a:solidFill>
                  <a:srgbClr val="60381D"/>
                </a:solidFill>
                <a:ea typeface="王漢宗特黑體"/>
              </a:rPr>
              <a:t>，</a:t>
            </a:r>
          </a:p>
          <a:p>
            <a:pPr marL="777240" lvl="1">
              <a:lnSpc>
                <a:spcPts val="10080"/>
              </a:lnSpc>
            </a:pPr>
            <a:r>
              <a:rPr lang="en-US" sz="7200" dirty="0" err="1" smtClean="0">
                <a:solidFill>
                  <a:srgbClr val="60381D"/>
                </a:solidFill>
                <a:ea typeface="王漢宗特黑體"/>
              </a:rPr>
              <a:t>但</a:t>
            </a:r>
            <a:r>
              <a:rPr lang="en-US" sz="7200" dirty="0" err="1" smtClean="0">
                <a:solidFill>
                  <a:srgbClr val="FF1616"/>
                </a:solidFill>
                <a:ea typeface="王漢宗特黑體"/>
              </a:rPr>
              <a:t>勿到其他學年販賣並有推銷行為</a:t>
            </a:r>
            <a:r>
              <a:rPr lang="en-US" sz="7200" dirty="0">
                <a:solidFill>
                  <a:srgbClr val="60381D"/>
                </a:solidFill>
                <a:ea typeface="王漢宗特黑體"/>
              </a:rPr>
              <a:t>。</a:t>
            </a:r>
          </a:p>
          <a:p>
            <a:pPr algn="l">
              <a:lnSpc>
                <a:spcPts val="10080"/>
              </a:lnSpc>
            </a:pPr>
            <a:endParaRPr lang="en-US" sz="7200" dirty="0">
              <a:solidFill>
                <a:srgbClr val="60381D"/>
              </a:solidFill>
              <a:ea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96945" y="-43530"/>
            <a:ext cx="8494111" cy="178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51"/>
              </a:lnSpc>
            </a:pPr>
            <a:r>
              <a:rPr lang="en-US" sz="9322" dirty="0" err="1">
                <a:solidFill>
                  <a:srgbClr val="60381D"/>
                </a:solidFill>
                <a:ea typeface="王漢宗特黑體"/>
              </a:rPr>
              <a:t>實施方式</a:t>
            </a:r>
            <a:endParaRPr lang="en-US" sz="9322" dirty="0">
              <a:solidFill>
                <a:srgbClr val="60381D"/>
              </a:solidFill>
              <a:ea typeface="王漢宗特黑體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08187" y="318420"/>
            <a:ext cx="2300909" cy="230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93996" y="8739082"/>
            <a:ext cx="19489470" cy="17540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472" y="1468874"/>
            <a:ext cx="18288000" cy="777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 smtClean="0">
                <a:solidFill>
                  <a:srgbClr val="FF0000"/>
                </a:solidFill>
                <a:ea typeface="王漢宗特黑體"/>
              </a:rPr>
              <a:t>禁止交易遊戲點數或相關</a:t>
            </a:r>
            <a:r>
              <a:rPr lang="zh-TW" altLang="en-US" sz="7200" dirty="0" smtClean="0">
                <a:solidFill>
                  <a:srgbClr val="FF0000"/>
                </a:solidFill>
                <a:ea typeface="王漢宗特黑體"/>
              </a:rPr>
              <a:t>遊戲卡片</a:t>
            </a:r>
            <a:endParaRPr lang="en-US" sz="7200" dirty="0">
              <a:solidFill>
                <a:srgbClr val="FF0000"/>
              </a:solidFill>
              <a:ea typeface="王漢宗特黑體"/>
            </a:endParaRP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禁止販售飲料及食品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禁止販售活體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禁止販售無關環保活動之物品</a:t>
            </a:r>
            <a:r>
              <a:rPr lang="en-US" sz="7200" dirty="0">
                <a:solidFill>
                  <a:srgbClr val="60381D"/>
                </a:solidFill>
                <a:ea typeface="王漢宗特黑體"/>
              </a:rPr>
              <a:t>(</a:t>
            </a: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如抽抽樂</a:t>
            </a:r>
            <a:r>
              <a:rPr lang="en-US" sz="7200" dirty="0">
                <a:solidFill>
                  <a:srgbClr val="60381D"/>
                </a:solidFill>
                <a:ea typeface="王漢宗特黑體"/>
              </a:rPr>
              <a:t>)</a:t>
            </a:r>
          </a:p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sz="7200" dirty="0" err="1">
                <a:solidFill>
                  <a:srgbClr val="60381D"/>
                </a:solidFill>
                <a:ea typeface="王漢宗特黑體"/>
              </a:rPr>
              <a:t>禁止借錢購物</a:t>
            </a:r>
            <a:endParaRPr lang="en-US" sz="7200" dirty="0">
              <a:solidFill>
                <a:srgbClr val="60381D"/>
              </a:solidFill>
              <a:ea typeface="王漢宗特黑體"/>
            </a:endParaRPr>
          </a:p>
          <a:p>
            <a:pPr algn="l">
              <a:lnSpc>
                <a:spcPts val="10080"/>
              </a:lnSpc>
            </a:pPr>
            <a:endParaRPr lang="en-US" sz="7200" dirty="0">
              <a:solidFill>
                <a:srgbClr val="FF1616"/>
              </a:solidFill>
              <a:ea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96945" y="-43530"/>
            <a:ext cx="8494111" cy="178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51"/>
              </a:lnSpc>
            </a:pPr>
            <a:r>
              <a:rPr lang="en-US" sz="9322" dirty="0" err="1">
                <a:solidFill>
                  <a:srgbClr val="60381D"/>
                </a:solidFill>
                <a:ea typeface="王漢宗特黑體"/>
              </a:rPr>
              <a:t>注意事項</a:t>
            </a:r>
            <a:endParaRPr lang="en-US" sz="9322" dirty="0">
              <a:solidFill>
                <a:srgbClr val="60381D"/>
              </a:solidFill>
              <a:ea typeface="王漢宗特黑體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08187" y="318420"/>
            <a:ext cx="2300909" cy="230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93996" y="8739082"/>
            <a:ext cx="19489470" cy="17540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20471" y="2476500"/>
            <a:ext cx="18288000" cy="647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54480" lvl="1" indent="-777240">
              <a:lnSpc>
                <a:spcPts val="10080"/>
              </a:lnSpc>
              <a:buFont typeface="Arial"/>
              <a:buChar char="•"/>
            </a:pPr>
            <a:r>
              <a:rPr lang="en-US" altLang="zh-TW" sz="7200" dirty="0" err="1" smtClean="0">
                <a:solidFill>
                  <a:srgbClr val="60381D"/>
                </a:solidFill>
                <a:ea typeface="王漢宗特黑體"/>
              </a:rPr>
              <a:t>活動當天請</a:t>
            </a:r>
            <a:r>
              <a:rPr lang="zh-TW" altLang="en-US" sz="7200" dirty="0">
                <a:solidFill>
                  <a:srgbClr val="FF1616"/>
                </a:solidFill>
                <a:ea typeface="王漢宗特黑體"/>
              </a:rPr>
              <a:t>學生</a:t>
            </a:r>
            <a:r>
              <a:rPr lang="en-US" altLang="zh-TW" sz="7200" dirty="0" err="1" smtClean="0">
                <a:solidFill>
                  <a:srgbClr val="FF1616"/>
                </a:solidFill>
                <a:ea typeface="王漢宗特黑體"/>
              </a:rPr>
              <a:t>攜帶現金最多</a:t>
            </a:r>
            <a:r>
              <a:rPr lang="en-US" altLang="zh-TW" sz="7200" dirty="0" err="1">
                <a:solidFill>
                  <a:srgbClr val="FF1616"/>
                </a:solidFill>
                <a:ea typeface="王漢宗特黑體"/>
              </a:rPr>
              <a:t>300元</a:t>
            </a:r>
            <a:endParaRPr lang="en-US" altLang="zh-TW" sz="7200" dirty="0">
              <a:solidFill>
                <a:srgbClr val="FF1616"/>
              </a:solidFill>
              <a:ea typeface="王漢宗特黑體"/>
            </a:endParaRPr>
          </a:p>
          <a:p>
            <a:pPr marL="777240" lvl="1" algn="ctr">
              <a:lnSpc>
                <a:spcPts val="10080"/>
              </a:lnSpc>
            </a:pPr>
            <a:r>
              <a:rPr lang="en-US" altLang="zh-TW" sz="7200" dirty="0" smtClean="0">
                <a:solidFill>
                  <a:srgbClr val="FF1616"/>
                </a:solidFill>
                <a:ea typeface="王漢宗特黑體"/>
              </a:rPr>
              <a:t>(</a:t>
            </a:r>
            <a:r>
              <a:rPr lang="zh-TW" altLang="en-US" sz="7200" dirty="0" smtClean="0">
                <a:solidFill>
                  <a:srgbClr val="FF1616"/>
                </a:solidFill>
                <a:ea typeface="王漢宗特黑體"/>
              </a:rPr>
              <a:t>請各學年</a:t>
            </a:r>
            <a:r>
              <a:rPr lang="zh-TW" altLang="en-US" sz="7200" dirty="0">
                <a:solidFill>
                  <a:srgbClr val="FF1616"/>
                </a:solidFill>
                <a:ea typeface="王漢宗特黑體"/>
              </a:rPr>
              <a:t>討論</a:t>
            </a:r>
            <a:r>
              <a:rPr lang="zh-TW" altLang="en-US" sz="7200" dirty="0" smtClean="0">
                <a:solidFill>
                  <a:srgbClr val="FF1616"/>
                </a:solidFill>
                <a:ea typeface="王漢宗特黑體"/>
              </a:rPr>
              <a:t>統一金額</a:t>
            </a:r>
            <a:r>
              <a:rPr lang="en-US" altLang="zh-TW" sz="7200" dirty="0" smtClean="0">
                <a:solidFill>
                  <a:srgbClr val="FF1616"/>
                </a:solidFill>
                <a:ea typeface="王漢宗特黑體"/>
              </a:rPr>
              <a:t>)</a:t>
            </a:r>
          </a:p>
          <a:p>
            <a:pPr marL="777240" lvl="1" algn="ctr">
              <a:lnSpc>
                <a:spcPts val="10080"/>
              </a:lnSpc>
            </a:pPr>
            <a:r>
              <a:rPr lang="zh-TW" altLang="en-US" sz="7200" dirty="0" smtClean="0">
                <a:solidFill>
                  <a:srgbClr val="FF1616"/>
                </a:solidFill>
                <a:ea typeface="王漢宗特黑體"/>
              </a:rPr>
              <a:t>建議</a:t>
            </a:r>
            <a:r>
              <a:rPr lang="en-US" altLang="zh-TW" sz="7200" dirty="0" smtClean="0">
                <a:solidFill>
                  <a:srgbClr val="FF1616"/>
                </a:solidFill>
                <a:ea typeface="王漢宗特黑體"/>
              </a:rPr>
              <a:t>-</a:t>
            </a:r>
            <a:r>
              <a:rPr lang="zh-TW" altLang="en-US" sz="7200" dirty="0" smtClean="0">
                <a:solidFill>
                  <a:srgbClr val="FF1616"/>
                </a:solidFill>
                <a:ea typeface="王漢宗特黑體"/>
              </a:rPr>
              <a:t>低年級</a:t>
            </a:r>
            <a:r>
              <a:rPr lang="en-US" altLang="zh-TW" sz="7200" dirty="0">
                <a:solidFill>
                  <a:srgbClr val="FF1616"/>
                </a:solidFill>
                <a:ea typeface="王漢宗特黑體"/>
              </a:rPr>
              <a:t>100</a:t>
            </a:r>
            <a:r>
              <a:rPr lang="zh-TW" altLang="en-US" sz="7200" dirty="0" smtClean="0">
                <a:solidFill>
                  <a:srgbClr val="FF1616"/>
                </a:solidFill>
                <a:ea typeface="王漢宗特黑體"/>
              </a:rPr>
              <a:t>元</a:t>
            </a:r>
            <a:endParaRPr lang="en-US" altLang="zh-TW" sz="7200" dirty="0" smtClean="0">
              <a:solidFill>
                <a:srgbClr val="FF1616"/>
              </a:solidFill>
              <a:ea typeface="王漢宗特黑體"/>
            </a:endParaRPr>
          </a:p>
          <a:p>
            <a:pPr marL="777240" lvl="1" algn="ctr">
              <a:lnSpc>
                <a:spcPts val="10080"/>
              </a:lnSpc>
            </a:pPr>
            <a:r>
              <a:rPr lang="zh-TW" altLang="en-US" sz="7200" dirty="0" smtClean="0">
                <a:solidFill>
                  <a:srgbClr val="FF1616"/>
                </a:solidFill>
                <a:ea typeface="王漢宗特黑體"/>
              </a:rPr>
              <a:t>           中</a:t>
            </a:r>
            <a:r>
              <a:rPr lang="zh-TW" altLang="en-US" sz="7200" dirty="0">
                <a:solidFill>
                  <a:srgbClr val="FF1616"/>
                </a:solidFill>
                <a:ea typeface="王漢宗特黑體"/>
              </a:rPr>
              <a:t>年級</a:t>
            </a:r>
            <a:r>
              <a:rPr lang="en-US" altLang="zh-TW" sz="7200" dirty="0">
                <a:solidFill>
                  <a:srgbClr val="FF1616"/>
                </a:solidFill>
                <a:ea typeface="王漢宗特黑體"/>
              </a:rPr>
              <a:t>200</a:t>
            </a:r>
            <a:r>
              <a:rPr lang="zh-TW" altLang="en-US" sz="7200" dirty="0" smtClean="0">
                <a:solidFill>
                  <a:srgbClr val="FF1616"/>
                </a:solidFill>
                <a:ea typeface="王漢宗特黑體"/>
              </a:rPr>
              <a:t>元</a:t>
            </a:r>
            <a:endParaRPr lang="en-US" altLang="zh-TW" sz="7200" dirty="0" smtClean="0">
              <a:solidFill>
                <a:srgbClr val="FF1616"/>
              </a:solidFill>
              <a:ea typeface="王漢宗特黑體"/>
            </a:endParaRPr>
          </a:p>
          <a:p>
            <a:pPr marL="777240" lvl="1" algn="ctr">
              <a:lnSpc>
                <a:spcPts val="10080"/>
              </a:lnSpc>
            </a:pPr>
            <a:r>
              <a:rPr lang="zh-TW" altLang="en-US" sz="7200" dirty="0" smtClean="0">
                <a:solidFill>
                  <a:srgbClr val="FF1616"/>
                </a:solidFill>
                <a:ea typeface="王漢宗特黑體"/>
              </a:rPr>
              <a:t>           高年級</a:t>
            </a:r>
            <a:r>
              <a:rPr lang="en-US" altLang="zh-TW" sz="7200" dirty="0">
                <a:solidFill>
                  <a:srgbClr val="FF1616"/>
                </a:solidFill>
                <a:ea typeface="王漢宗特黑體"/>
              </a:rPr>
              <a:t>300</a:t>
            </a:r>
            <a:r>
              <a:rPr lang="zh-TW" altLang="en-US" sz="7200" dirty="0" smtClean="0">
                <a:solidFill>
                  <a:srgbClr val="FF1616"/>
                </a:solidFill>
                <a:ea typeface="王漢宗特黑體"/>
              </a:rPr>
              <a:t>元</a:t>
            </a:r>
            <a:endParaRPr lang="en-US" altLang="zh-TW" sz="7200" dirty="0">
              <a:solidFill>
                <a:srgbClr val="FF1616"/>
              </a:solidFill>
              <a:ea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96945" y="-43530"/>
            <a:ext cx="8494111" cy="178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51"/>
              </a:lnSpc>
            </a:pPr>
            <a:r>
              <a:rPr lang="en-US" sz="9322">
                <a:solidFill>
                  <a:srgbClr val="60381D"/>
                </a:solidFill>
                <a:ea typeface="王漢宗特黑體"/>
              </a:rPr>
              <a:t>注意事項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38049" y="27214"/>
            <a:ext cx="1929480" cy="19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96</Words>
  <Application>Microsoft Office PowerPoint</Application>
  <PresentationFormat>自訂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王漢宗特黑體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舊社跳蚤市場</dc:title>
  <dc:creator>user</dc:creator>
  <cp:lastModifiedBy>user</cp:lastModifiedBy>
  <cp:revision>12</cp:revision>
  <dcterms:created xsi:type="dcterms:W3CDTF">2006-08-16T00:00:00Z</dcterms:created>
  <dcterms:modified xsi:type="dcterms:W3CDTF">2024-12-30T06:30:14Z</dcterms:modified>
  <dc:identifier>DAFW8VmUw1U</dc:identifier>
</cp:coreProperties>
</file>