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eurl.cc/6NbbK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妥瑞症的簡介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792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/>
              <a:t>何謂妥瑞症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       妥</a:t>
            </a:r>
            <a:r>
              <a:rPr lang="zh-TW" altLang="en-US" sz="3200" dirty="0"/>
              <a:t>瑞症（</a:t>
            </a:r>
            <a:r>
              <a:rPr lang="en-US" altLang="zh-TW" sz="3200" dirty="0"/>
              <a:t>Tourette  syndrome</a:t>
            </a:r>
            <a:r>
              <a:rPr lang="zh-TW" altLang="en-US" sz="3200" dirty="0"/>
              <a:t>）是一種發生於兒童期發育中之大腦基底核（</a:t>
            </a:r>
            <a:r>
              <a:rPr lang="en-US" altLang="zh-TW" sz="3200" dirty="0"/>
              <a:t>basal  ganglia</a:t>
            </a:r>
            <a:r>
              <a:rPr lang="zh-TW" altLang="en-US" sz="3200" dirty="0"/>
              <a:t>）多巴胺的高反應度，具神經生物學基礎的慢性疾病。</a:t>
            </a:r>
          </a:p>
        </p:txBody>
      </p:sp>
    </p:spTree>
    <p:extLst>
      <p:ext uri="{BB962C8B-B14F-4D97-AF65-F5344CB8AC3E}">
        <p14:creationId xmlns:p14="http://schemas.microsoft.com/office/powerpoint/2010/main" val="125345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594360"/>
            <a:ext cx="8915400" cy="6263640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sz="4600" dirty="0"/>
              <a:t>Tic</a:t>
            </a:r>
            <a:r>
              <a:rPr lang="zh-TW" altLang="en-US" sz="4600" dirty="0"/>
              <a:t>是妥瑞症的主角</a:t>
            </a:r>
            <a:r>
              <a:rPr lang="zh-TW" altLang="en-US" sz="4600" dirty="0" smtClean="0"/>
              <a:t>，是</a:t>
            </a:r>
            <a:r>
              <a:rPr lang="zh-TW" altLang="en-US" sz="4600" dirty="0"/>
              <a:t>一種</a:t>
            </a:r>
            <a:r>
              <a:rPr lang="zh-TW" altLang="en-US" sz="4600" b="1" dirty="0">
                <a:solidFill>
                  <a:srgbClr val="FF0000"/>
                </a:solidFill>
              </a:rPr>
              <a:t>不自主的肌肉顫動</a:t>
            </a:r>
            <a:r>
              <a:rPr lang="zh-TW" altLang="en-US" sz="4600" dirty="0" smtClean="0"/>
              <a:t>。</a:t>
            </a:r>
            <a:endParaRPr lang="en-US" altLang="zh-TW" sz="4600" dirty="0" smtClean="0"/>
          </a:p>
          <a:p>
            <a:r>
              <a:rPr lang="zh-TW" altLang="en-US" sz="4600" dirty="0" smtClean="0"/>
              <a:t>發作</a:t>
            </a:r>
            <a:r>
              <a:rPr lang="zh-TW" altLang="en-US" sz="4600" dirty="0"/>
              <a:t>的形式可分為兩種，一種以</a:t>
            </a:r>
            <a:r>
              <a:rPr lang="zh-TW" altLang="en-US" sz="4600" b="1" dirty="0">
                <a:solidFill>
                  <a:srgbClr val="FF0000"/>
                </a:solidFill>
              </a:rPr>
              <a:t>運動</a:t>
            </a:r>
            <a:r>
              <a:rPr lang="zh-TW" altLang="en-US" sz="4600" dirty="0"/>
              <a:t>為主，例如不自主的眨眼睛、歪嘴巴、聳肩膀、擤鼻子、頓足、裝鬼臉、搖頭晃腦、搥手、</a:t>
            </a:r>
            <a:r>
              <a:rPr lang="en-US" altLang="zh-TW" sz="4600" dirty="0"/>
              <a:t>……</a:t>
            </a:r>
            <a:r>
              <a:rPr lang="zh-TW" altLang="en-US" sz="4600" dirty="0"/>
              <a:t>等，通常以肩膀以上的頭頸部動作最多，有的出現在四肢，肚皮以下的較少見，如：凹凸肚皮</a:t>
            </a:r>
            <a:r>
              <a:rPr lang="zh-TW" altLang="en-US" sz="4600" dirty="0" smtClean="0"/>
              <a:t>。</a:t>
            </a:r>
            <a:endParaRPr lang="en-US" altLang="zh-TW" sz="4600" dirty="0" smtClean="0"/>
          </a:p>
          <a:p>
            <a:r>
              <a:rPr lang="zh-TW" altLang="en-US" sz="4600" dirty="0" smtClean="0"/>
              <a:t>另</a:t>
            </a:r>
            <a:r>
              <a:rPr lang="zh-TW" altLang="en-US" sz="4600" dirty="0"/>
              <a:t>一種以</a:t>
            </a:r>
            <a:r>
              <a:rPr lang="zh-TW" altLang="en-US" sz="4600" b="1" dirty="0">
                <a:solidFill>
                  <a:srgbClr val="FF0000"/>
                </a:solidFill>
              </a:rPr>
              <a:t>聲音</a:t>
            </a:r>
            <a:r>
              <a:rPr lang="zh-TW" altLang="en-US" sz="4600" dirty="0"/>
              <a:t>為主，例如不明原因的自主咳嗽、清喉嚨、大叫或發出模糊不清的字眼</a:t>
            </a:r>
            <a:r>
              <a:rPr lang="en-US" altLang="zh-TW" sz="4600" dirty="0"/>
              <a:t>….</a:t>
            </a:r>
            <a:r>
              <a:rPr lang="zh-TW" altLang="en-US" sz="4600" dirty="0"/>
              <a:t>等，甚至有的用重複的字眼或髒話來表現，所以容易被誤解是</a:t>
            </a:r>
            <a:r>
              <a:rPr lang="zh-TW" altLang="en-US" sz="4600" dirty="0" smtClean="0"/>
              <a:t>行為偏差。</a:t>
            </a:r>
            <a:endParaRPr lang="en-US" altLang="zh-TW" sz="4600" dirty="0" smtClean="0"/>
          </a:p>
          <a:p>
            <a:r>
              <a:rPr lang="zh-TW" altLang="en-US" sz="4600" dirty="0" smtClean="0"/>
              <a:t>這些</a:t>
            </a:r>
            <a:r>
              <a:rPr lang="zh-TW" altLang="en-US" sz="4600" dirty="0"/>
              <a:t>快速而短暫的動作，會反反覆覆、好好壞壞地</a:t>
            </a:r>
            <a:r>
              <a:rPr lang="zh-TW" altLang="en-US" sz="4600" dirty="0" smtClean="0"/>
              <a:t>出現</a:t>
            </a:r>
            <a:r>
              <a:rPr lang="zh-TW" altLang="en-US" sz="4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sz="4600" dirty="0" smtClean="0"/>
          </a:p>
          <a:p>
            <a:r>
              <a:rPr lang="en-US" altLang="zh-TW" sz="4600" dirty="0" smtClean="0">
                <a:solidFill>
                  <a:srgbClr val="0070C0"/>
                </a:solidFill>
              </a:rPr>
              <a:t>Tic</a:t>
            </a:r>
            <a:r>
              <a:rPr lang="zh-TW" altLang="en-US" sz="4600" dirty="0">
                <a:solidFill>
                  <a:srgbClr val="0070C0"/>
                </a:solidFill>
              </a:rPr>
              <a:t>不是壞習慣，也不是常被誤認的心理疾病或精神病，更不是故意要引人注目的行為</a:t>
            </a:r>
            <a:r>
              <a:rPr lang="zh-TW" altLang="en-US" sz="4600" dirty="0" smtClean="0">
                <a:solidFill>
                  <a:srgbClr val="0070C0"/>
                </a:solidFill>
              </a:rPr>
              <a:t>。</a:t>
            </a:r>
            <a:endParaRPr lang="zh-TW" altLang="en-US" sz="4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43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妥瑞症的診斷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562356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3200" dirty="0"/>
              <a:t>在疾病期間同時或不同時出現多樣動作，即一種或多種語言上的</a:t>
            </a:r>
            <a:r>
              <a:rPr lang="en-US" altLang="zh-TW" sz="3200" dirty="0"/>
              <a:t>tic</a:t>
            </a:r>
            <a:r>
              <a:rPr lang="zh-TW" altLang="en-US" sz="3200" dirty="0"/>
              <a:t>。</a:t>
            </a:r>
          </a:p>
          <a:p>
            <a:r>
              <a:rPr lang="en-US" altLang="zh-TW" sz="3200" dirty="0"/>
              <a:t>tic</a:t>
            </a:r>
            <a:r>
              <a:rPr lang="zh-TW" altLang="en-US" sz="3200" dirty="0"/>
              <a:t>幾乎一天發生多次（通常是一陣一陣），或間歇發生在一年中的某段期間，而症狀消失的期間不超過三個月。</a:t>
            </a:r>
          </a:p>
          <a:p>
            <a:r>
              <a:rPr lang="zh-TW" altLang="en-US" sz="3200" dirty="0"/>
              <a:t>發病年齡在二十一歲前。</a:t>
            </a:r>
          </a:p>
          <a:p>
            <a:r>
              <a:rPr lang="zh-TW" altLang="en-US" sz="3200" dirty="0"/>
              <a:t>排除了其他原因</a:t>
            </a:r>
            <a:r>
              <a:rPr lang="zh-TW" altLang="en-US" sz="3200" dirty="0" smtClean="0"/>
              <a:t>。</a:t>
            </a:r>
            <a:endParaRPr lang="zh-TW" altLang="en-US" sz="3200" dirty="0"/>
          </a:p>
          <a:p>
            <a:r>
              <a:rPr lang="zh-TW" altLang="en-US" sz="3200" dirty="0"/>
              <a:t>就目前的瞭解，環境的因素並不會引起妥瑞症，但壓力與緊張有可能會明顯影響</a:t>
            </a:r>
            <a:r>
              <a:rPr lang="en-US" altLang="zh-TW" sz="3200" dirty="0"/>
              <a:t>tic</a:t>
            </a:r>
            <a:r>
              <a:rPr lang="zh-TW" altLang="en-US" sz="3200" dirty="0"/>
              <a:t>發生的頻率與強度，熟睡時大多完全消失。估計每兩百人就有一人有妥瑞症，大多在五、六歲時發病，青春期之前可能加重，成年前有六成左右的病人會自然痊癒或明顯減輕症狀，而男性患者比女性多了三、四倍。以動作型發作的為多，很少只是語音型的</a:t>
            </a:r>
            <a:r>
              <a:rPr lang="en-US" altLang="zh-TW" sz="3200" dirty="0"/>
              <a:t>tic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7188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妥瑞症</a:t>
            </a:r>
            <a:r>
              <a:rPr lang="zh-TW" altLang="en-US" b="1" dirty="0" smtClean="0"/>
              <a:t>的成因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18360"/>
            <a:ext cx="8915400" cy="4739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截至</a:t>
            </a:r>
            <a:r>
              <a:rPr lang="zh-TW" altLang="en-US" sz="2800" dirty="0" smtClean="0"/>
              <a:t>目前 </a:t>
            </a:r>
            <a:r>
              <a:rPr lang="en-US" altLang="zh-TW" sz="2800" dirty="0"/>
              <a:t>Tic </a:t>
            </a:r>
            <a:r>
              <a:rPr lang="zh-TW" altLang="en-US" sz="2800" dirty="0"/>
              <a:t>的成因和機轉尚無定論</a:t>
            </a:r>
            <a:r>
              <a:rPr lang="zh-TW" altLang="en-US" sz="2800" dirty="0" smtClean="0"/>
              <a:t>，以下</a:t>
            </a:r>
            <a:r>
              <a:rPr lang="zh-TW" altLang="en-US" sz="2800" dirty="0"/>
              <a:t>幾項因素和 </a:t>
            </a:r>
            <a:r>
              <a:rPr lang="en-US" altLang="zh-TW" sz="2800" dirty="0"/>
              <a:t>Tic </a:t>
            </a:r>
            <a:r>
              <a:rPr lang="zh-TW" altLang="en-US" sz="2800" dirty="0"/>
              <a:t>有密切</a:t>
            </a:r>
            <a:r>
              <a:rPr lang="zh-TW" altLang="en-US" sz="2800" dirty="0" smtClean="0"/>
              <a:t>的關係。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</a:t>
            </a:r>
            <a:r>
              <a:rPr lang="zh-TW" altLang="en-US" sz="2800" dirty="0"/>
              <a:t>一、</a:t>
            </a:r>
            <a:r>
              <a:rPr lang="zh-TW" altLang="en-US" sz="2800" dirty="0" smtClean="0"/>
              <a:t>遺傳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/>
              <a:t> 二</a:t>
            </a:r>
            <a:r>
              <a:rPr lang="zh-TW" altLang="en-US" sz="2800" dirty="0"/>
              <a:t>、</a:t>
            </a:r>
            <a:r>
              <a:rPr lang="zh-TW" altLang="en-US" sz="2800" dirty="0" smtClean="0"/>
              <a:t>情緒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/>
              <a:t> </a:t>
            </a:r>
            <a:r>
              <a:rPr lang="zh-TW" altLang="en-US" sz="2800" dirty="0"/>
              <a:t>三、神經傳導</a:t>
            </a:r>
            <a:r>
              <a:rPr lang="zh-TW" altLang="en-US" sz="2800" dirty="0" smtClean="0"/>
              <a:t>物質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</a:t>
            </a:r>
            <a:r>
              <a:rPr lang="zh-TW" altLang="en-US" sz="2800" dirty="0"/>
              <a:t>四、</a:t>
            </a:r>
            <a:r>
              <a:rPr lang="zh-TW" altLang="en-US" sz="2800" dirty="0" smtClean="0"/>
              <a:t>藥物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8353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妥瑞症</a:t>
            </a:r>
            <a:r>
              <a:rPr lang="zh-TW" altLang="en-US" b="1" dirty="0" smtClean="0"/>
              <a:t>的治療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9789" y="1144386"/>
            <a:ext cx="10573789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1.</a:t>
            </a:r>
            <a:r>
              <a:rPr lang="zh-TW" altLang="en-US" sz="2400" dirty="0" smtClean="0"/>
              <a:t>當</a:t>
            </a:r>
            <a:r>
              <a:rPr lang="zh-TW" altLang="en-US" sz="2400" dirty="0"/>
              <a:t>他們</a:t>
            </a:r>
            <a:r>
              <a:rPr lang="zh-TW" altLang="en-US" sz="2400" dirty="0">
                <a:solidFill>
                  <a:srgbClr val="FF0000"/>
                </a:solidFill>
              </a:rPr>
              <a:t>專心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時候，</a:t>
            </a:r>
            <a:r>
              <a:rPr lang="en-US" altLang="zh-TW" sz="2400" dirty="0"/>
              <a:t>Tic </a:t>
            </a:r>
            <a:r>
              <a:rPr lang="zh-TW" altLang="en-US" sz="2400" dirty="0"/>
              <a:t>會暫時消失</a:t>
            </a:r>
            <a:r>
              <a:rPr lang="zh-TW" altLang="en-US" sz="2400" dirty="0" smtClean="0"/>
              <a:t>。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2.</a:t>
            </a:r>
            <a:r>
              <a:rPr lang="zh-TW" altLang="en-US" sz="2400" dirty="0" smtClean="0"/>
              <a:t>絕大部分</a:t>
            </a:r>
            <a:r>
              <a:rPr lang="zh-TW" altLang="en-US" sz="2400" dirty="0"/>
              <a:t>的孩子其妥瑞症的 症狀是溫和的，且從未接受治療</a:t>
            </a:r>
            <a:r>
              <a:rPr lang="zh-TW" altLang="en-US" sz="2400" dirty="0" smtClean="0"/>
              <a:t>，當</a:t>
            </a:r>
            <a:r>
              <a:rPr lang="zh-TW" altLang="en-US" sz="2400" dirty="0"/>
              <a:t>確立診斷後，如何</a:t>
            </a:r>
            <a:r>
              <a:rPr lang="zh-TW" altLang="en-US" sz="2400" dirty="0">
                <a:solidFill>
                  <a:srgbClr val="FF0000"/>
                </a:solidFill>
              </a:rPr>
              <a:t>讓病人和其家人、師長、同學、朋友等了解並接受妥瑞症， 比藥物治療更</a:t>
            </a:r>
            <a:r>
              <a:rPr lang="zh-TW" altLang="en-US" sz="2400" dirty="0" smtClean="0">
                <a:solidFill>
                  <a:srgbClr val="FF0000"/>
                </a:solidFill>
              </a:rPr>
              <a:t>重要</a:t>
            </a:r>
            <a:endParaRPr lang="en-US" altLang="zh-TW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2400" dirty="0" smtClean="0"/>
              <a:t>3.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Tic</a:t>
            </a:r>
            <a:r>
              <a:rPr lang="zh-TW" altLang="en-US" sz="2400" dirty="0"/>
              <a:t>好發於 </a:t>
            </a:r>
            <a:r>
              <a:rPr lang="en-US" altLang="zh-TW" sz="2400" dirty="0"/>
              <a:t>2 </a:t>
            </a:r>
            <a:r>
              <a:rPr lang="zh-TW" altLang="en-US" sz="2400" dirty="0"/>
              <a:t>至 </a:t>
            </a:r>
            <a:r>
              <a:rPr lang="en-US" altLang="zh-TW" sz="2400" dirty="0"/>
              <a:t>10 </a:t>
            </a:r>
            <a:r>
              <a:rPr lang="zh-TW" altLang="en-US" sz="2400" dirty="0"/>
              <a:t>歲的男童</a:t>
            </a:r>
            <a:r>
              <a:rPr lang="zh-TW" altLang="en-US" sz="2400" dirty="0">
                <a:solidFill>
                  <a:srgbClr val="FF0000"/>
                </a:solidFill>
              </a:rPr>
              <a:t>，</a:t>
            </a:r>
            <a:r>
              <a:rPr lang="en-US" altLang="zh-TW" sz="2400" dirty="0" smtClean="0">
                <a:solidFill>
                  <a:srgbClr val="FF0000"/>
                </a:solidFill>
              </a:rPr>
              <a:t> </a:t>
            </a:r>
            <a:r>
              <a:rPr lang="zh-TW" altLang="en-US" sz="2400" dirty="0">
                <a:solidFill>
                  <a:srgbClr val="FF0000"/>
                </a:solidFill>
              </a:rPr>
              <a:t>多半不會惡化，也很少影響到智力的發展</a:t>
            </a:r>
            <a:r>
              <a:rPr lang="zh-TW" altLang="en-US" sz="2400" dirty="0"/>
              <a:t>，少數需要用藥物來治療，是因為 發作的次數或型態使病人無法過正常的生活</a:t>
            </a:r>
            <a:r>
              <a:rPr lang="zh-TW" altLang="en-US" sz="2400" dirty="0" smtClean="0"/>
              <a:t>，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4.</a:t>
            </a:r>
            <a:r>
              <a:rPr lang="zh-TW" altLang="en-US" sz="2400" dirty="0" smtClean="0"/>
              <a:t>三</a:t>
            </a:r>
            <a:r>
              <a:rPr lang="zh-TW" altLang="en-US" sz="2400" dirty="0"/>
              <a:t>、四成的妥瑞兒成長至青年時 </a:t>
            </a:r>
            <a:r>
              <a:rPr lang="en-US" altLang="zh-TW" sz="2400" dirty="0"/>
              <a:t>Tic </a:t>
            </a:r>
            <a:r>
              <a:rPr lang="zh-TW" altLang="en-US" sz="2400" dirty="0">
                <a:solidFill>
                  <a:srgbClr val="FF0000"/>
                </a:solidFill>
              </a:rPr>
              <a:t>會自動消失</a:t>
            </a:r>
            <a:r>
              <a:rPr lang="zh-TW" altLang="en-US" sz="2400" dirty="0"/>
              <a:t>，另有三成 </a:t>
            </a:r>
            <a:r>
              <a:rPr lang="en-US" altLang="zh-TW" sz="2400" dirty="0"/>
              <a:t>Tic </a:t>
            </a:r>
            <a:r>
              <a:rPr lang="zh-TW" altLang="en-US" sz="2400" dirty="0">
                <a:solidFill>
                  <a:srgbClr val="FF0000"/>
                </a:solidFill>
              </a:rPr>
              <a:t>顯著減少</a:t>
            </a:r>
            <a:r>
              <a:rPr lang="zh-TW" altLang="en-US" sz="2400" dirty="0"/>
              <a:t>，剩餘 的三成可能持續到成人以後，然而症狀通常不會比孩童時糟，且隨著年紀增長，愈懂 得如何去</a:t>
            </a:r>
            <a:r>
              <a:rPr lang="zh-TW" altLang="en-US" sz="2400" dirty="0">
                <a:solidFill>
                  <a:srgbClr val="FF0000"/>
                </a:solidFill>
              </a:rPr>
              <a:t>掩飾或修飾症狀</a:t>
            </a:r>
            <a:r>
              <a:rPr lang="zh-TW" altLang="en-US" sz="2400" dirty="0" smtClean="0"/>
              <a:t>。妥</a:t>
            </a:r>
            <a:r>
              <a:rPr lang="zh-TW" altLang="en-US" sz="2400" dirty="0"/>
              <a:t>瑞症不是退化性的疾患，患者的智能絕對不會因此</a:t>
            </a:r>
            <a:r>
              <a:rPr lang="zh-TW" altLang="en-US" sz="2400" dirty="0" smtClean="0"/>
              <a:t>症逐漸減退，</a:t>
            </a:r>
            <a:r>
              <a:rPr lang="zh-TW" altLang="en-US" sz="2400" dirty="0"/>
              <a:t>只有少數人可能一輩 子與妥瑞症為伍。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5.</a:t>
            </a:r>
            <a:r>
              <a:rPr lang="zh-TW" altLang="en-US" sz="2400" dirty="0" smtClean="0"/>
              <a:t>目前</a:t>
            </a:r>
            <a:r>
              <a:rPr lang="zh-TW" altLang="en-US" sz="2400" dirty="0"/>
              <a:t>常使用</a:t>
            </a:r>
            <a:r>
              <a:rPr lang="zh-TW" altLang="en-US" sz="2400" dirty="0" smtClean="0"/>
              <a:t>的藥物有 </a:t>
            </a:r>
            <a:r>
              <a:rPr lang="en-US" altLang="zh-TW" sz="2400" dirty="0" smtClean="0"/>
              <a:t>neuroleptics</a:t>
            </a:r>
            <a:r>
              <a:rPr lang="zh-TW" altLang="en-US" sz="1200" dirty="0" smtClean="0"/>
              <a:t>（包括 </a:t>
            </a:r>
            <a:r>
              <a:rPr lang="en-US" altLang="zh-TW" sz="1200" dirty="0" smtClean="0"/>
              <a:t>risperidone </a:t>
            </a:r>
            <a:r>
              <a:rPr lang="zh-TW" altLang="en-US" sz="1200" dirty="0" smtClean="0"/>
              <a:t>理思必妥、</a:t>
            </a:r>
            <a:r>
              <a:rPr lang="en-US" altLang="zh-TW" sz="1200" dirty="0" smtClean="0"/>
              <a:t>aripiprazole </a:t>
            </a:r>
            <a:r>
              <a:rPr lang="zh-TW" altLang="en-US" sz="1200" dirty="0" smtClean="0"/>
              <a:t>安利 復）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clonidine</a:t>
            </a:r>
            <a:r>
              <a:rPr lang="zh-TW" altLang="en-US" sz="1200" dirty="0" smtClean="0"/>
              <a:t>（降保適）</a:t>
            </a:r>
            <a:r>
              <a:rPr lang="zh-TW" altLang="en-US" sz="2400" dirty="0" smtClean="0"/>
              <a:t>等，藥物各有不同的療效，但在長期使用後，有時藥效會減低，有些則出現食慾降低、嗜睡、躁動的情形，因此長期使用藥物的小朋友， </a:t>
            </a:r>
            <a:r>
              <a:rPr lang="zh-TW" altLang="en-US" sz="2400" dirty="0" smtClean="0">
                <a:solidFill>
                  <a:srgbClr val="FF0000"/>
                </a:solidFill>
              </a:rPr>
              <a:t>必須在醫師的指導下，適當的使用藥物，才能達到最好的效果。</a:t>
            </a:r>
            <a:endParaRPr lang="en-US" altLang="zh-TW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hlinkClick r:id="rId2"/>
              </a:rPr>
              <a:t>青蛙小王子</a:t>
            </a:r>
            <a:r>
              <a:rPr lang="en-US" altLang="zh-TW" dirty="0" smtClean="0">
                <a:hlinkClick r:id="rId2"/>
              </a:rPr>
              <a:t>-</a:t>
            </a:r>
            <a:r>
              <a:rPr lang="zh-TW" altLang="en-US" dirty="0" smtClean="0">
                <a:hlinkClick r:id="rId2"/>
              </a:rPr>
              <a:t>黃泳鴻</a:t>
            </a:r>
            <a:endParaRPr lang="zh-TW" altLang="en-US" dirty="0"/>
          </a:p>
        </p:txBody>
      </p:sp>
      <p:sp>
        <p:nvSpPr>
          <p:cNvPr id="3" name="AutoShape 2" descr="data:image/png;base64,iVBORw0KGgoAAAANSUhEUgAAAJYAAACWCAYAAAA8AXHiAAAAAXNSR0IArs4c6QAACAlJREFUeF7tndFy2zAMBOP//+h0OtZDPC5FLHMwZXf7DFHkYXkAade5fX19fX+9wb/v795p3m63iAp0nqP3jsZJzTOy2JNB/qrZm7HQCmjC6GtTCaPzFCyaqXA8TRh9vWBRxc7jdaxDH8ESrKwCgtWjpz3WXVcdK8vXsBR29zSjZdBmlo4ziqfrpSDSU14qPovL82gjHQTr0Eqw1hAUrIlugiVYJQVSpaq71NLST+NLYv0iSMfSsX6Bz/hRwRKsa4NFSww9hb2L1dOejJbU1KlwV77wqXDXRFOJpNu2G3Q6fiqe6kBBF6yJwjSRNGF0/FQ8nadgUcUEq6SYYJVkqgdRh6iPfI+k46fi6TwFiyqmY5UU++/Aoju4pOKPoNT49NBDE0njqQ50/Ldv3lOJT10H0HG6r2Mo0Kn5CNaLSiFNMHUIGq9jHQpQ4VL3XilHFKzFRHbvAMHKniK782UptBSWGKMb+2PBok1oSd2G02L3e2kJprrFvt2wa6J0x1CBuhNMx6eny5Q+VDfBmvSONPGppr77vbuMwFJIM3vEC9b5YUKwBKukAC21glWS9TlIxwo71mIeyo9dLWHliU8C6Y5PxafmTw8T2LF2TTR1k04FSq03BcqujUd1E6xJMy5Y5wrErhtSQtMdoGOd9zTd+tB86Vg61q+8QseayJe6SEzdXKd6sl9RU3gYg1UY86UhKaFp8/su8S9NRuFlb/+Lfu+S+O6NUcj1S0ME65C7O/Hd47+UmsLLBEuwCpjwEMESLE5N4QnBEqwCJjzk9r3rZo3PNfIEvVZIyUMPGZHFbhxEsCbiC9YanYIlWGvkzC6cLYXnCulYa9zpWDrWGjk61qMCNu8tHD0Niq8buksDXXb3jTYdPzV/Os4ofttGon9LR7DuKaQJGyU+padgHQp0J4beG6XiqdMI1uSGmgoqWHfFBEuwHvZO98agG9VSaCl8YOBjHYtekKZ6ESroLodIrbe7eU/pQ51yeGoWrHMpBetcH8Fa7BEFS7BKLp4qwamLUzqfVJNeEqsQpGPpWAVMeIhgCRanpvDEECz6kQ493XSfVmgpoT0TLT2pElnIaenaguqfmj/+EFqw7gpQQGmCBWtSYnYJmnKa1Di7dKDv1bFe1DMJ1rlDD/Wxx7pL092rUeewFFoKW5rotwcr9ZEOFYIeAmhJ6h7/ag7XPR+qP/7PFLssnS5MsM63Oj3VUv0Fa2K13QlIncJ0rEkiUwLpWDpWqfmlVixYgiVY/2CA9rIpp0+NM+yxaG9B47sdiM5nVyKps9J1pU7rNF+CdSgmWGsIjnQTLMFaI2qim2AJlmD9SwF6D0TjaQ9EexE6vj3WoVjqlNGdAHusNeMa9lijbzekdjadLgWRjr8rnoLbvZGoDtQp8R9pSglEhaNCXC0+pRvd8KmNKlhXI2rxcEA3Hk08lYmOr2NRhRfjdaxJ050SiO7IxXxe5rGUbpbCxZSmeoLF17c9Jlhhx6Kg0FpO743ojqek0fFpPJ0PjU/Np73HEqx7aumGSTmcYE1OT92AphJJdzyNp6DQ+NR8dKyLXgekQBcsHeuBAcGabInuEmbzTj3pPP5tSmHqvupqO5gCTXVIrTcFCh2nvceigqYSltrHKcelOgjWYga7E7Y4rafHuudJnYCuKzU+HUfHelGPqGMdClBCUzvJUnh+oZrSmZZayoOOpWOVWN0GFn1xaTU/grrHp6WKOuuu+dN10Y+ehjqkvprcLVz3+DQBgnVuDbFS2J347vEF67y3w6djHWvtJlrH0rFoO/cQj3fq7W8ReP63y3GpE9tjHYrRYzOlTLDuimEd6G+Q0sR0x6fASjkKTgB0OKpnyoHwewXrfEdScAXrOAQIlmBRN6rE4x+3rQz6yhjqKKlmlo6TOkVSbS2FVLFw826PtZiAwWM61iGMYIXBSv0tney0+u6BKEDdzTgtVd3xNI/4Z4zoC7rjKRC0B6IJS/VM9L3d8TSPgrVY8nSsc9QES7AeCKEbhjp07E/3Ugul8ZbC4+IR3tTT0knzomPpWNdwrJRVpnZAyrG6m3rqEDS+W09a8oZ5od/Hoguj8VToXTfvFPRUfLeegrX55j0FCt1IgkUVmIBCE0lfT8ffFU/XlQKXjoO/804XRuPxAganJPreXaDQ9dJ1pcan4whW+LSIEwCvDz4WrKs1y6lmMzVOSh8KEI2nDk3Hx46VEo4ujF5/UOcQrPMLWMFaPAQIlmCVNo+OdS4TrRgl0X8EWQonilFAU60CTSSNF6zJqS1VwlLjCNZRUulHOinh6I6hzTvdwTSe6kDXS+fTrQ9d78eWQpoYGk+FFqzFC0OaGCp0946k8xesc8V0LErU5DpjNBzdSHRa3RuPbiTBohkUrJJiglWS6TmI7mAd60N6LJp4yhcFhcbTkkrnT/Wh8/9Yx6LC0cRQoWm8YNGMLDoibU4Fa3Jqg99joxtDx9q8MegGoBuMfqJAnXI0f8ESrJICOtbidUBJ3R9BVGgaT52Dzj/llDHHogug8alvE9CSQd9LSwwFi8ZTnak+dL24FNIF0HiaYBpPBaIJoPNJxVOd6bqoboI1KZ00ASlQdCy6VSbx3YmhO0+w1q4tdCwd61fWYPMedsqU86UcmtJBnZiu92N/H4v2KDQ+lcjUsZ/OhwItWIcCFBQaTxOZGr/baej4uBRS4brjaWK64+l66Xx2XZAK1mLTTUsALVUUCDo+TTwtYXR8HSsMoo51V0CwBOthL1Dnps73B6R3fCgEYKmh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144684"/>
            <a:ext cx="3600796" cy="360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特殊教育研習簽退及回饋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541" y="2053244"/>
            <a:ext cx="3645997" cy="364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0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</TotalTime>
  <Words>750</Words>
  <Application>Microsoft Office PowerPoint</Application>
  <PresentationFormat>寬螢幕</PresentationFormat>
  <Paragraphs>28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Arial</vt:lpstr>
      <vt:lpstr>Century Gothic</vt:lpstr>
      <vt:lpstr>Wingdings 3</vt:lpstr>
      <vt:lpstr>絲縷</vt:lpstr>
      <vt:lpstr>妥瑞症的簡介</vt:lpstr>
      <vt:lpstr>何謂妥瑞症</vt:lpstr>
      <vt:lpstr>PowerPoint 簡報</vt:lpstr>
      <vt:lpstr>妥瑞症的診斷</vt:lpstr>
      <vt:lpstr>妥瑞症的成因</vt:lpstr>
      <vt:lpstr>妥瑞症的治療</vt:lpstr>
      <vt:lpstr>青蛙小王子-黃泳鴻</vt:lpstr>
      <vt:lpstr>特殊教育研習簽退及回饋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妥瑞症的簡介</dc:title>
  <dc:creator>Administrator</dc:creator>
  <cp:lastModifiedBy>Administrator</cp:lastModifiedBy>
  <cp:revision>17</cp:revision>
  <cp:lastPrinted>2022-11-07T06:41:24Z</cp:lastPrinted>
  <dcterms:created xsi:type="dcterms:W3CDTF">2022-11-03T04:33:08Z</dcterms:created>
  <dcterms:modified xsi:type="dcterms:W3CDTF">2023-03-28T04:03:16Z</dcterms:modified>
</cp:coreProperties>
</file>