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0"/>
  </p:notesMasterIdLst>
  <p:handoutMasterIdLst>
    <p:handoutMasterId r:id="rId31"/>
  </p:handoutMasterIdLst>
  <p:sldIdLst>
    <p:sldId id="266" r:id="rId2"/>
    <p:sldId id="327" r:id="rId3"/>
    <p:sldId id="332" r:id="rId4"/>
    <p:sldId id="257" r:id="rId5"/>
    <p:sldId id="331" r:id="rId6"/>
    <p:sldId id="412" r:id="rId7"/>
    <p:sldId id="413" r:id="rId8"/>
    <p:sldId id="414" r:id="rId9"/>
    <p:sldId id="376" r:id="rId10"/>
    <p:sldId id="377" r:id="rId11"/>
    <p:sldId id="321" r:id="rId12"/>
    <p:sldId id="398" r:id="rId13"/>
    <p:sldId id="399" r:id="rId14"/>
    <p:sldId id="397" r:id="rId15"/>
    <p:sldId id="411" r:id="rId16"/>
    <p:sldId id="328" r:id="rId17"/>
    <p:sldId id="400" r:id="rId18"/>
    <p:sldId id="401" r:id="rId19"/>
    <p:sldId id="402" r:id="rId20"/>
    <p:sldId id="403" r:id="rId21"/>
    <p:sldId id="404" r:id="rId22"/>
    <p:sldId id="405" r:id="rId23"/>
    <p:sldId id="406" r:id="rId24"/>
    <p:sldId id="407" r:id="rId25"/>
    <p:sldId id="408" r:id="rId26"/>
    <p:sldId id="409" r:id="rId27"/>
    <p:sldId id="410" r:id="rId28"/>
    <p:sldId id="302" r:id="rId29"/>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14" d="100"/>
          <a:sy n="114"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8056"/>
          </a:xfrm>
          <a:prstGeom prst="rect">
            <a:avLst/>
          </a:prstGeom>
        </p:spPr>
        <p:txBody>
          <a:bodyPr vert="horz" lIns="91433" tIns="45717" rIns="91433" bIns="45717" rtlCol="0"/>
          <a:lstStyle>
            <a:lvl1pPr algn="r">
              <a:defRPr sz="1200"/>
            </a:lvl1pPr>
          </a:lstStyle>
          <a:p>
            <a:fld id="{D6868429-192B-4FC7-A3EE-E16E35BF2301}" type="datetimeFigureOut">
              <a:rPr lang="zh-TW" altLang="en-US" smtClean="0"/>
              <a:t>2023/2/14</a:t>
            </a:fld>
            <a:endParaRPr lang="zh-TW" altLang="en-US"/>
          </a:p>
        </p:txBody>
      </p:sp>
      <p:sp>
        <p:nvSpPr>
          <p:cNvPr id="4" name="頁尾版面配置區 3"/>
          <p:cNvSpPr>
            <a:spLocks noGrp="1"/>
          </p:cNvSpPr>
          <p:nvPr>
            <p:ph type="ftr" sz="quarter" idx="2"/>
          </p:nvPr>
        </p:nvSpPr>
        <p:spPr>
          <a:xfrm>
            <a:off x="1" y="9428584"/>
            <a:ext cx="2945659" cy="498055"/>
          </a:xfrm>
          <a:prstGeom prst="rect">
            <a:avLst/>
          </a:prstGeom>
        </p:spPr>
        <p:txBody>
          <a:bodyPr vert="horz" lIns="91433" tIns="45717" rIns="91433" bIns="4571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4"/>
            <a:ext cx="2945659" cy="498055"/>
          </a:xfrm>
          <a:prstGeom prst="rect">
            <a:avLst/>
          </a:prstGeom>
        </p:spPr>
        <p:txBody>
          <a:bodyPr vert="horz" lIns="91433" tIns="45717" rIns="91433" bIns="45717" rtlCol="0" anchor="b"/>
          <a:lstStyle>
            <a:lvl1pPr algn="r">
              <a:defRPr sz="1200"/>
            </a:lvl1pPr>
          </a:lstStyle>
          <a:p>
            <a:fld id="{B278ABC0-FDCA-421A-8044-860982FF4BD0}" type="slidenum">
              <a:rPr lang="zh-TW" altLang="en-US" smtClean="0"/>
              <a:t>‹#›</a:t>
            </a:fld>
            <a:endParaRPr lang="zh-TW" altLang="en-US"/>
          </a:p>
        </p:txBody>
      </p:sp>
    </p:spTree>
    <p:extLst>
      <p:ext uri="{BB962C8B-B14F-4D97-AF65-F5344CB8AC3E}">
        <p14:creationId xmlns:p14="http://schemas.microsoft.com/office/powerpoint/2010/main" val="3418924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29FEFE4-8EBF-4E3D-88AC-EB1C5F789A30}" type="datetimeFigureOut">
              <a:rPr lang="zh-TW" altLang="en-US" smtClean="0"/>
              <a:t>2023/2/14</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2578CC3-0333-4C02-A531-A3CFDAF00507}" type="slidenum">
              <a:rPr lang="zh-TW" altLang="en-US" smtClean="0"/>
              <a:t>‹#›</a:t>
            </a:fld>
            <a:endParaRPr lang="zh-TW" altLang="en-US"/>
          </a:p>
        </p:txBody>
      </p:sp>
    </p:spTree>
    <p:extLst>
      <p:ext uri="{BB962C8B-B14F-4D97-AF65-F5344CB8AC3E}">
        <p14:creationId xmlns:p14="http://schemas.microsoft.com/office/powerpoint/2010/main" val="1007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42950" indent="-285750" eaLnBrk="0" hangingPunct="0">
              <a:spcBef>
                <a:spcPct val="30000"/>
              </a:spcBef>
              <a:defRPr kumimoji="1" sz="1200">
                <a:solidFill>
                  <a:schemeClr val="tx1"/>
                </a:solidFill>
                <a:latin typeface="Times New Roman" pitchFamily="18" charset="0"/>
                <a:ea typeface="新細明體" pitchFamily="18" charset="-120"/>
              </a:defRPr>
            </a:lvl2pPr>
            <a:lvl3pPr marL="1143000" indent="-228600" eaLnBrk="0" hangingPunct="0">
              <a:spcBef>
                <a:spcPct val="30000"/>
              </a:spcBef>
              <a:defRPr kumimoji="1" sz="1200">
                <a:solidFill>
                  <a:schemeClr val="tx1"/>
                </a:solidFill>
                <a:latin typeface="Times New Roman" pitchFamily="18" charset="0"/>
                <a:ea typeface="新細明體" pitchFamily="18" charset="-120"/>
              </a:defRPr>
            </a:lvl3pPr>
            <a:lvl4pPr marL="1600200" indent="-228600" eaLnBrk="0" hangingPunct="0">
              <a:spcBef>
                <a:spcPct val="30000"/>
              </a:spcBef>
              <a:defRPr kumimoji="1" sz="1200">
                <a:solidFill>
                  <a:schemeClr val="tx1"/>
                </a:solidFill>
                <a:latin typeface="Times New Roman" pitchFamily="18" charset="0"/>
                <a:ea typeface="新細明體" pitchFamily="18" charset="-120"/>
              </a:defRPr>
            </a:lvl4pPr>
            <a:lvl5pPr marL="2057400" indent="-228600" eaLnBrk="0" hangingPunct="0">
              <a:spcBef>
                <a:spcPct val="30000"/>
              </a:spcBef>
              <a:defRPr kumimoji="1" sz="1200">
                <a:solidFill>
                  <a:schemeClr val="tx1"/>
                </a:solidFill>
                <a:latin typeface="Times New Roman" pitchFamily="18"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61769F1-311A-42AF-B3CF-3E55463BAF7F}" type="slidenum">
              <a:rPr lang="en-US" altLang="zh-TW" smtClean="0">
                <a:solidFill>
                  <a:srgbClr val="000000"/>
                </a:solidFill>
              </a:rPr>
              <a:pPr eaLnBrk="1" hangingPunct="1">
                <a:spcBef>
                  <a:spcPct val="0"/>
                </a:spcBef>
              </a:pPr>
              <a:t>25</a:t>
            </a:fld>
            <a:endParaRPr lang="en-US" altLang="zh-TW">
              <a:solidFill>
                <a:srgbClr val="000000"/>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43912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Blip>
                <a:blip r:embed="rId3"/>
              </a:buBlip>
              <a:tabLst/>
              <a:defRPr/>
            </a:pPr>
            <a:r>
              <a:rPr lang="zh-TW" altLang="en-US" b="1" dirty="0"/>
              <a:t>新興濫用物質變裝花樣多，不碰為上策！</a:t>
            </a:r>
            <a:endParaRPr lang="en-US" altLang="zh-TW" b="1" dirty="0"/>
          </a:p>
          <a:p>
            <a:pPr lvl="0"/>
            <a:r>
              <a:rPr lang="zh-TW" altLang="en-US" sz="1200" kern="1200" dirty="0">
                <a:solidFill>
                  <a:schemeClr val="tx1"/>
                </a:solidFill>
                <a:latin typeface="+mn-lt"/>
                <a:ea typeface="+mn-ea"/>
                <a:cs typeface="+mn-cs"/>
              </a:rPr>
              <a:t>        行政院</a:t>
            </a:r>
            <a:r>
              <a:rPr lang="en-US" altLang="zh-TW" sz="1200" kern="1200" dirty="0">
                <a:solidFill>
                  <a:schemeClr val="tx1"/>
                </a:solidFill>
                <a:latin typeface="+mn-lt"/>
                <a:ea typeface="+mn-ea"/>
                <a:cs typeface="+mn-cs"/>
              </a:rPr>
              <a:t>99</a:t>
            </a:r>
            <a:r>
              <a:rPr lang="zh-TW" altLang="en-US" sz="1200" kern="1200" dirty="0">
                <a:solidFill>
                  <a:schemeClr val="tx1"/>
                </a:solidFill>
                <a:latin typeface="+mn-lt"/>
                <a:ea typeface="+mn-ea"/>
                <a:cs typeface="+mn-cs"/>
              </a:rPr>
              <a:t>年至</a:t>
            </a:r>
            <a:r>
              <a:rPr lang="en-US" altLang="zh-TW" sz="1200" kern="1200" dirty="0">
                <a:solidFill>
                  <a:schemeClr val="tx1"/>
                </a:solidFill>
                <a:latin typeface="+mn-lt"/>
                <a:ea typeface="+mn-ea"/>
                <a:cs typeface="+mn-cs"/>
              </a:rPr>
              <a:t>103</a:t>
            </a:r>
            <a:r>
              <a:rPr lang="zh-TW" altLang="en-US" sz="1200" kern="1200" dirty="0">
                <a:solidFill>
                  <a:schemeClr val="tx1"/>
                </a:solidFill>
                <a:latin typeface="+mn-lt"/>
                <a:ea typeface="+mn-ea"/>
                <a:cs typeface="+mn-cs"/>
              </a:rPr>
              <a:t>年</a:t>
            </a:r>
            <a:r>
              <a:rPr lang="en-US" altLang="zh-TW" sz="1200" kern="1200" dirty="0">
                <a:solidFill>
                  <a:schemeClr val="tx1"/>
                </a:solidFill>
                <a:latin typeface="+mn-lt"/>
                <a:ea typeface="+mn-ea"/>
                <a:cs typeface="+mn-cs"/>
              </a:rPr>
              <a:t>10</a:t>
            </a:r>
            <a:r>
              <a:rPr lang="zh-TW" altLang="en-US" sz="1200" kern="1200" dirty="0">
                <a:solidFill>
                  <a:schemeClr val="tx1"/>
                </a:solidFill>
                <a:latin typeface="+mn-lt"/>
                <a:ea typeface="+mn-ea"/>
                <a:cs typeface="+mn-cs"/>
              </a:rPr>
              <a:t>月公告增列管制藥品計</a:t>
            </a:r>
            <a:r>
              <a:rPr lang="en-US" altLang="zh-TW" sz="1200" kern="1200" dirty="0">
                <a:solidFill>
                  <a:schemeClr val="tx1"/>
                </a:solidFill>
                <a:latin typeface="+mn-lt"/>
                <a:ea typeface="+mn-ea"/>
                <a:cs typeface="+mn-cs"/>
              </a:rPr>
              <a:t>26</a:t>
            </a:r>
            <a:r>
              <a:rPr lang="zh-TW" altLang="en-US" sz="1200" kern="1200" dirty="0">
                <a:solidFill>
                  <a:schemeClr val="tx1"/>
                </a:solidFill>
                <a:latin typeface="+mn-lt"/>
                <a:ea typeface="+mn-ea"/>
                <a:cs typeface="+mn-cs"/>
              </a:rPr>
              <a:t>品項，其中高達七成七無醫療用途；另依同期食品藥物管理署彙整之台灣地區檢驗涉嫌毒品及管制藥品案件非尿液檢體統計</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以下稱非尿液檢體統計</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資料顯示，新興濫用物質檢出前五名分別為</a:t>
            </a:r>
            <a:r>
              <a:rPr lang="en-US" altLang="zh-TW" sz="1200" kern="1200" dirty="0" err="1">
                <a:solidFill>
                  <a:schemeClr val="tx1"/>
                </a:solidFill>
                <a:latin typeface="+mn-lt"/>
                <a:ea typeface="+mn-ea"/>
                <a:cs typeface="+mn-cs"/>
              </a:rPr>
              <a:t>Methylone</a:t>
            </a:r>
            <a:r>
              <a:rPr lang="en-US" altLang="zh-TW" sz="1200" kern="1200" dirty="0">
                <a:solidFill>
                  <a:schemeClr val="tx1"/>
                </a:solidFill>
                <a:latin typeface="+mn-lt"/>
                <a:ea typeface="+mn-ea"/>
                <a:cs typeface="+mn-cs"/>
              </a:rPr>
              <a:t> (</a:t>
            </a:r>
            <a:r>
              <a:rPr lang="en-US" altLang="zh-TW" sz="1200" kern="1200" dirty="0" err="1">
                <a:solidFill>
                  <a:schemeClr val="tx1"/>
                </a:solidFill>
                <a:latin typeface="+mn-lt"/>
                <a:ea typeface="+mn-ea"/>
                <a:cs typeface="+mn-cs"/>
              </a:rPr>
              <a:t>bk</a:t>
            </a:r>
            <a:r>
              <a:rPr lang="en-US" altLang="zh-TW" sz="1200" kern="1200" dirty="0">
                <a:solidFill>
                  <a:schemeClr val="tx1"/>
                </a:solidFill>
                <a:latin typeface="+mn-lt"/>
                <a:ea typeface="+mn-ea"/>
                <a:cs typeface="+mn-cs"/>
              </a:rPr>
              <a:t>-MDMA)10,251</a:t>
            </a:r>
            <a:r>
              <a:rPr lang="zh-TW" altLang="en-US" sz="1200" kern="1200" dirty="0">
                <a:solidFill>
                  <a:schemeClr val="tx1"/>
                </a:solidFill>
                <a:latin typeface="+mn-lt"/>
                <a:ea typeface="+mn-ea"/>
                <a:cs typeface="+mn-cs"/>
              </a:rPr>
              <a:t>件、</a:t>
            </a:r>
            <a:r>
              <a:rPr lang="en-US" altLang="zh-TW" sz="1200" kern="1200" dirty="0" err="1">
                <a:solidFill>
                  <a:schemeClr val="tx1"/>
                </a:solidFill>
                <a:latin typeface="+mn-lt"/>
                <a:ea typeface="+mn-ea"/>
                <a:cs typeface="+mn-cs"/>
              </a:rPr>
              <a:t>Mephedrone</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俗稱喵喵</a:t>
            </a:r>
            <a:r>
              <a:rPr lang="en-US" altLang="zh-TW" sz="1200" kern="1200" dirty="0">
                <a:solidFill>
                  <a:schemeClr val="tx1"/>
                </a:solidFill>
                <a:latin typeface="+mn-lt"/>
                <a:ea typeface="+mn-ea"/>
                <a:cs typeface="+mn-cs"/>
              </a:rPr>
              <a:t>)7,396</a:t>
            </a:r>
            <a:r>
              <a:rPr lang="zh-TW" altLang="en-US" sz="1200" kern="1200" dirty="0">
                <a:solidFill>
                  <a:schemeClr val="tx1"/>
                </a:solidFill>
                <a:latin typeface="+mn-lt"/>
                <a:ea typeface="+mn-ea"/>
                <a:cs typeface="+mn-cs"/>
              </a:rPr>
              <a:t>件、</a:t>
            </a:r>
            <a:r>
              <a:rPr lang="en-US" altLang="zh-TW" sz="1200" kern="1200" dirty="0">
                <a:solidFill>
                  <a:schemeClr val="tx1"/>
                </a:solidFill>
                <a:latin typeface="+mn-lt"/>
                <a:ea typeface="+mn-ea"/>
                <a:cs typeface="+mn-cs"/>
              </a:rPr>
              <a:t>MDPV(</a:t>
            </a:r>
            <a:r>
              <a:rPr lang="zh-TW" altLang="en-US" sz="1200" kern="1200" dirty="0">
                <a:solidFill>
                  <a:schemeClr val="tx1"/>
                </a:solidFill>
                <a:latin typeface="+mn-lt"/>
                <a:ea typeface="+mn-ea"/>
                <a:cs typeface="+mn-cs"/>
              </a:rPr>
              <a:t>俗稱浴鹽</a:t>
            </a:r>
            <a:r>
              <a:rPr lang="en-US" altLang="zh-TW" sz="1200" kern="1200" dirty="0">
                <a:solidFill>
                  <a:schemeClr val="tx1"/>
                </a:solidFill>
                <a:latin typeface="+mn-lt"/>
                <a:ea typeface="+mn-ea"/>
                <a:cs typeface="+mn-cs"/>
              </a:rPr>
              <a:t>)1,887</a:t>
            </a:r>
            <a:r>
              <a:rPr lang="zh-TW" altLang="en-US" sz="1200" kern="1200" dirty="0">
                <a:solidFill>
                  <a:schemeClr val="tx1"/>
                </a:solidFill>
                <a:latin typeface="+mn-lt"/>
                <a:ea typeface="+mn-ea"/>
                <a:cs typeface="+mn-cs"/>
              </a:rPr>
              <a:t>件、</a:t>
            </a:r>
            <a:r>
              <a:rPr lang="en-US" altLang="zh-TW" sz="1200" kern="1200" dirty="0">
                <a:solidFill>
                  <a:schemeClr val="tx1"/>
                </a:solidFill>
                <a:latin typeface="+mn-lt"/>
                <a:ea typeface="+mn-ea"/>
                <a:cs typeface="+mn-cs"/>
              </a:rPr>
              <a:t>TFMPP 1,613</a:t>
            </a:r>
            <a:r>
              <a:rPr lang="zh-TW" altLang="en-US" sz="1200" kern="1200" dirty="0">
                <a:solidFill>
                  <a:schemeClr val="tx1"/>
                </a:solidFill>
                <a:latin typeface="+mn-lt"/>
                <a:ea typeface="+mn-ea"/>
                <a:cs typeface="+mn-cs"/>
              </a:rPr>
              <a:t>件及氯安非他命</a:t>
            </a:r>
            <a:r>
              <a:rPr lang="en-US" altLang="zh-TW" sz="1200" kern="1200" dirty="0">
                <a:solidFill>
                  <a:schemeClr val="tx1"/>
                </a:solidFill>
                <a:latin typeface="+mn-lt"/>
                <a:ea typeface="+mn-ea"/>
                <a:cs typeface="+mn-cs"/>
              </a:rPr>
              <a:t>(</a:t>
            </a:r>
            <a:r>
              <a:rPr lang="en-US" altLang="zh-TW" sz="1200" kern="1200" dirty="0" err="1">
                <a:solidFill>
                  <a:schemeClr val="tx1"/>
                </a:solidFill>
                <a:latin typeface="+mn-lt"/>
                <a:ea typeface="+mn-ea"/>
                <a:cs typeface="+mn-cs"/>
              </a:rPr>
              <a:t>Chloroamphetamine</a:t>
            </a:r>
            <a:r>
              <a:rPr lang="en-US" altLang="zh-TW" sz="1200" kern="1200" dirty="0">
                <a:solidFill>
                  <a:schemeClr val="tx1"/>
                </a:solidFill>
                <a:latin typeface="+mn-lt"/>
                <a:ea typeface="+mn-ea"/>
                <a:cs typeface="+mn-cs"/>
              </a:rPr>
              <a:t>)1,570</a:t>
            </a:r>
            <a:r>
              <a:rPr lang="zh-TW" altLang="en-US" sz="1200" kern="1200" dirty="0">
                <a:solidFill>
                  <a:schemeClr val="tx1"/>
                </a:solidFill>
                <a:latin typeface="+mn-lt"/>
                <a:ea typeface="+mn-ea"/>
                <a:cs typeface="+mn-cs"/>
              </a:rPr>
              <a:t>件，前三名皆為具中樞神經興奮作用之卡西酮類，</a:t>
            </a:r>
            <a:r>
              <a:rPr lang="zh-TW" altLang="en-US" sz="1400" b="1" kern="1200" dirty="0">
                <a:solidFill>
                  <a:schemeClr val="tx1"/>
                </a:solidFill>
                <a:latin typeface="+mn-lt"/>
                <a:ea typeface="+mn-ea"/>
                <a:cs typeface="+mn-cs"/>
              </a:rPr>
              <a:t>其中高達八成同時檢出多種成分，顯示新興濫用物質混合使用之問題日益嚴重。</a:t>
            </a:r>
            <a:r>
              <a:rPr lang="zh-TW" altLang="en-US" sz="1200" dirty="0"/>
              <a:t> </a:t>
            </a:r>
            <a:endParaRPr lang="zh-TW" altLang="en-US" dirty="0"/>
          </a:p>
          <a:p>
            <a:pPr lvl="0"/>
            <a:r>
              <a:rPr lang="zh-TW" altLang="en-US" sz="1200" kern="1200" dirty="0">
                <a:solidFill>
                  <a:schemeClr val="tx1"/>
                </a:solidFill>
                <a:latin typeface="+mn-lt"/>
                <a:ea typeface="+mn-ea"/>
                <a:cs typeface="+mn-cs"/>
              </a:rPr>
              <a:t>        將多種濫用物質混合使用的情形越來越普遍，是一項令人擔憂的警訊，</a:t>
            </a:r>
            <a:r>
              <a:rPr lang="en-US" altLang="zh-TW" sz="1200" kern="1200" dirty="0">
                <a:solidFill>
                  <a:schemeClr val="tx1"/>
                </a:solidFill>
                <a:latin typeface="+mn-lt"/>
                <a:ea typeface="+mn-ea"/>
                <a:cs typeface="+mn-cs"/>
              </a:rPr>
              <a:t>103</a:t>
            </a:r>
            <a:r>
              <a:rPr lang="zh-TW" altLang="en-US" sz="1200" kern="1200" dirty="0">
                <a:solidFill>
                  <a:schemeClr val="tx1"/>
                </a:solidFill>
                <a:latin typeface="+mn-lt"/>
                <a:ea typeface="+mn-ea"/>
                <a:cs typeface="+mn-cs"/>
              </a:rPr>
              <a:t>年內政部警政署刑事警察局</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以下簡稱刑事警察局</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受理鑑驗案件中，發現有</a:t>
            </a:r>
            <a:r>
              <a:rPr lang="en-US" altLang="zh-TW" sz="1200" kern="1200" dirty="0">
                <a:solidFill>
                  <a:schemeClr val="tx1"/>
                </a:solidFill>
                <a:latin typeface="+mn-lt"/>
                <a:ea typeface="+mn-ea"/>
                <a:cs typeface="+mn-cs"/>
              </a:rPr>
              <a:t>160</a:t>
            </a:r>
            <a:r>
              <a:rPr lang="zh-TW" altLang="en-US" sz="1200" kern="1200" dirty="0">
                <a:solidFill>
                  <a:schemeClr val="tx1"/>
                </a:solidFill>
                <a:latin typeface="+mn-lt"/>
                <a:ea typeface="+mn-ea"/>
                <a:cs typeface="+mn-cs"/>
              </a:rPr>
              <a:t>件檢體同時混合高達</a:t>
            </a:r>
            <a:r>
              <a:rPr lang="en-US" altLang="zh-TW" sz="1200" kern="1200" dirty="0">
                <a:solidFill>
                  <a:schemeClr val="tx1"/>
                </a:solidFill>
                <a:latin typeface="+mn-lt"/>
                <a:ea typeface="+mn-ea"/>
                <a:cs typeface="+mn-cs"/>
              </a:rPr>
              <a:t>9</a:t>
            </a:r>
            <a:r>
              <a:rPr lang="zh-TW" altLang="en-US" sz="1200" kern="1200" dirty="0">
                <a:solidFill>
                  <a:schemeClr val="tx1"/>
                </a:solidFill>
                <a:latin typeface="+mn-lt"/>
                <a:ea typeface="+mn-ea"/>
                <a:cs typeface="+mn-cs"/>
              </a:rPr>
              <a:t>種成分，包括</a:t>
            </a:r>
            <a:r>
              <a:rPr lang="en-US" altLang="zh-TW" sz="1200" kern="1200" dirty="0">
                <a:solidFill>
                  <a:schemeClr val="tx1"/>
                </a:solidFill>
                <a:latin typeface="+mn-lt"/>
                <a:ea typeface="+mn-ea"/>
                <a:cs typeface="+mn-cs"/>
              </a:rPr>
              <a:t>2</a:t>
            </a:r>
            <a:r>
              <a:rPr lang="zh-TW" altLang="en-US" sz="1200" kern="1200" dirty="0">
                <a:solidFill>
                  <a:schemeClr val="tx1"/>
                </a:solidFill>
                <a:latin typeface="+mn-lt"/>
                <a:ea typeface="+mn-ea"/>
                <a:cs typeface="+mn-cs"/>
              </a:rPr>
              <a:t>種卡西酮類興奮劑</a:t>
            </a:r>
            <a:r>
              <a:rPr lang="en-US" altLang="zh-TW" sz="1200" kern="1200" dirty="0" err="1">
                <a:solidFill>
                  <a:schemeClr val="tx1"/>
                </a:solidFill>
                <a:latin typeface="+mn-lt"/>
                <a:ea typeface="+mn-ea"/>
                <a:cs typeface="+mn-cs"/>
              </a:rPr>
              <a:t>Mephedrone</a:t>
            </a:r>
            <a:r>
              <a:rPr lang="zh-TW" altLang="en-US" sz="1200" kern="1200" dirty="0">
                <a:solidFill>
                  <a:schemeClr val="tx1"/>
                </a:solidFill>
                <a:latin typeface="+mn-lt"/>
                <a:ea typeface="+mn-ea"/>
                <a:cs typeface="+mn-cs"/>
              </a:rPr>
              <a:t>、</a:t>
            </a:r>
            <a:r>
              <a:rPr lang="en-US" altLang="zh-TW" sz="1200" kern="1200" dirty="0" err="1">
                <a:solidFill>
                  <a:schemeClr val="tx1"/>
                </a:solidFill>
                <a:latin typeface="+mn-lt"/>
                <a:ea typeface="+mn-ea"/>
                <a:cs typeface="+mn-cs"/>
              </a:rPr>
              <a:t>Methylone</a:t>
            </a:r>
            <a:r>
              <a:rPr lang="zh-TW" altLang="en-US" sz="1200" kern="1200" dirty="0">
                <a:solidFill>
                  <a:schemeClr val="tx1"/>
                </a:solidFill>
                <a:latin typeface="+mn-lt"/>
                <a:ea typeface="+mn-ea"/>
                <a:cs typeface="+mn-cs"/>
              </a:rPr>
              <a:t>，</a:t>
            </a:r>
            <a:r>
              <a:rPr lang="en-US" altLang="zh-TW" sz="1200" kern="1200" dirty="0">
                <a:solidFill>
                  <a:schemeClr val="tx1"/>
                </a:solidFill>
                <a:latin typeface="+mn-lt"/>
                <a:ea typeface="+mn-ea"/>
                <a:cs typeface="+mn-cs"/>
              </a:rPr>
              <a:t>3</a:t>
            </a:r>
            <a:r>
              <a:rPr lang="zh-TW" altLang="en-US" sz="1200" kern="1200" dirty="0">
                <a:solidFill>
                  <a:schemeClr val="tx1"/>
                </a:solidFill>
                <a:latin typeface="+mn-lt"/>
                <a:ea typeface="+mn-ea"/>
                <a:cs typeface="+mn-cs"/>
              </a:rPr>
              <a:t>種安非他命類興奮劑</a:t>
            </a:r>
            <a:r>
              <a:rPr lang="en-US" altLang="zh-TW" sz="1200" kern="1200" dirty="0" err="1">
                <a:solidFill>
                  <a:schemeClr val="tx1"/>
                </a:solidFill>
                <a:latin typeface="+mn-lt"/>
                <a:ea typeface="+mn-ea"/>
                <a:cs typeface="+mn-cs"/>
              </a:rPr>
              <a:t>Chloroamphetamine</a:t>
            </a:r>
            <a:r>
              <a:rPr lang="zh-TW" altLang="en-US" sz="1200" kern="1200" dirty="0">
                <a:solidFill>
                  <a:schemeClr val="tx1"/>
                </a:solidFill>
                <a:latin typeface="+mn-lt"/>
                <a:ea typeface="+mn-ea"/>
                <a:cs typeface="+mn-cs"/>
              </a:rPr>
              <a:t>、</a:t>
            </a:r>
            <a:r>
              <a:rPr lang="en-US" altLang="zh-TW" sz="1200" kern="1200" dirty="0">
                <a:solidFill>
                  <a:schemeClr val="tx1"/>
                </a:solidFill>
                <a:latin typeface="+mn-lt"/>
                <a:ea typeface="+mn-ea"/>
                <a:cs typeface="+mn-cs"/>
              </a:rPr>
              <a:t>Amphetamine</a:t>
            </a:r>
            <a:r>
              <a:rPr lang="zh-TW" altLang="en-US" sz="1200" kern="1200" dirty="0">
                <a:solidFill>
                  <a:schemeClr val="tx1"/>
                </a:solidFill>
                <a:latin typeface="+mn-lt"/>
                <a:ea typeface="+mn-ea"/>
                <a:cs typeface="+mn-cs"/>
              </a:rPr>
              <a:t>、</a:t>
            </a:r>
            <a:r>
              <a:rPr lang="en-US" altLang="zh-TW" sz="1200" kern="1200" dirty="0">
                <a:solidFill>
                  <a:schemeClr val="tx1"/>
                </a:solidFill>
                <a:latin typeface="+mn-lt"/>
                <a:ea typeface="+mn-ea"/>
                <a:cs typeface="+mn-cs"/>
              </a:rPr>
              <a:t>Methamphetamine</a:t>
            </a:r>
            <a:r>
              <a:rPr lang="zh-TW" altLang="en-US" sz="1200" kern="1200" dirty="0">
                <a:solidFill>
                  <a:schemeClr val="tx1"/>
                </a:solidFill>
                <a:latin typeface="+mn-lt"/>
                <a:ea typeface="+mn-ea"/>
                <a:cs typeface="+mn-cs"/>
              </a:rPr>
              <a:t>，</a:t>
            </a:r>
            <a:r>
              <a:rPr lang="en-US" altLang="zh-TW" sz="1200" kern="1200" dirty="0">
                <a:solidFill>
                  <a:schemeClr val="tx1"/>
                </a:solidFill>
                <a:latin typeface="+mn-lt"/>
                <a:ea typeface="+mn-ea"/>
                <a:cs typeface="+mn-cs"/>
              </a:rPr>
              <a:t>3</a:t>
            </a:r>
            <a:r>
              <a:rPr lang="zh-TW" altLang="en-US" sz="1200" kern="1200" dirty="0">
                <a:solidFill>
                  <a:schemeClr val="tx1"/>
                </a:solidFill>
                <a:latin typeface="+mn-lt"/>
                <a:ea typeface="+mn-ea"/>
                <a:cs typeface="+mn-cs"/>
              </a:rPr>
              <a:t>種中樞神經抑制劑</a:t>
            </a:r>
            <a:r>
              <a:rPr lang="en-US" altLang="zh-TW" sz="1200" kern="1200" dirty="0" err="1">
                <a:solidFill>
                  <a:schemeClr val="tx1"/>
                </a:solidFill>
                <a:latin typeface="+mn-lt"/>
                <a:ea typeface="+mn-ea"/>
                <a:cs typeface="+mn-cs"/>
              </a:rPr>
              <a:t>Ketamine</a:t>
            </a:r>
            <a:r>
              <a:rPr lang="zh-TW" altLang="en-US" sz="1200" kern="1200" dirty="0">
                <a:solidFill>
                  <a:schemeClr val="tx1"/>
                </a:solidFill>
                <a:latin typeface="+mn-lt"/>
                <a:ea typeface="+mn-ea"/>
                <a:cs typeface="+mn-cs"/>
              </a:rPr>
              <a:t>、</a:t>
            </a:r>
            <a:r>
              <a:rPr lang="en-US" altLang="zh-TW" sz="1200" kern="1200" dirty="0" err="1">
                <a:solidFill>
                  <a:schemeClr val="tx1"/>
                </a:solidFill>
                <a:latin typeface="+mn-lt"/>
                <a:ea typeface="+mn-ea"/>
                <a:cs typeface="+mn-cs"/>
              </a:rPr>
              <a:t>Phenazepam</a:t>
            </a:r>
            <a:r>
              <a:rPr lang="zh-TW" altLang="en-US" sz="1200" kern="1200" dirty="0">
                <a:solidFill>
                  <a:schemeClr val="tx1"/>
                </a:solidFill>
                <a:latin typeface="+mn-lt"/>
                <a:ea typeface="+mn-ea"/>
                <a:cs typeface="+mn-cs"/>
              </a:rPr>
              <a:t>、</a:t>
            </a:r>
            <a:r>
              <a:rPr lang="en-US" altLang="zh-TW" sz="1200" kern="1200" dirty="0" err="1">
                <a:solidFill>
                  <a:schemeClr val="tx1"/>
                </a:solidFill>
                <a:latin typeface="+mn-lt"/>
                <a:ea typeface="+mn-ea"/>
                <a:cs typeface="+mn-cs"/>
              </a:rPr>
              <a:t>Nimetazepam</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俗稱紅豆</a:t>
            </a: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及咖啡因等，很難想像將這麼多藥理作用相反或相似的濫用物質混用使用後會對身體造成多麼嚴重的傷害，若再與酒類併用，可能導致藥效加劇，發生無法預期之藥效，嚴重者甚至導致死亡，對國人身心健康及社會危害加劇。</a:t>
            </a:r>
            <a:r>
              <a:rPr lang="zh-TW" altLang="en-US" sz="1200" dirty="0"/>
              <a:t> </a:t>
            </a:r>
            <a:endParaRPr lang="zh-TW" altLang="en-US" dirty="0"/>
          </a:p>
          <a:p>
            <a:pPr lvl="0"/>
            <a:r>
              <a:rPr lang="zh-TW" altLang="en-US" sz="1200" kern="1200" dirty="0">
                <a:solidFill>
                  <a:schemeClr val="tx1"/>
                </a:solidFill>
                <a:latin typeface="+mn-lt"/>
                <a:ea typeface="+mn-ea"/>
                <a:cs typeface="+mn-cs"/>
              </a:rPr>
              <a:t>       此外，依刑事警察局受理之檢體檢驗結果顯示，濫用物質外觀已有別於傳統的結晶狀、粉末狀、膠囊或錠劑，呈現多樣化型態。</a:t>
            </a:r>
            <a:r>
              <a:rPr lang="en-US" altLang="zh-TW" sz="1200" kern="1200" dirty="0">
                <a:solidFill>
                  <a:schemeClr val="tx1"/>
                </a:solidFill>
                <a:latin typeface="+mn-lt"/>
                <a:ea typeface="+mn-ea"/>
                <a:cs typeface="+mn-cs"/>
              </a:rPr>
              <a:t>103</a:t>
            </a:r>
            <a:r>
              <a:rPr lang="zh-TW" altLang="en-US" sz="1200" kern="1200" dirty="0">
                <a:solidFill>
                  <a:schemeClr val="tx1"/>
                </a:solidFill>
                <a:latin typeface="+mn-lt"/>
                <a:ea typeface="+mn-ea"/>
                <a:cs typeface="+mn-cs"/>
              </a:rPr>
              <a:t>年</a:t>
            </a:r>
            <a:r>
              <a:rPr lang="en-US" altLang="zh-TW" sz="1200" kern="1200" dirty="0">
                <a:solidFill>
                  <a:schemeClr val="tx1"/>
                </a:solidFill>
                <a:latin typeface="+mn-lt"/>
                <a:ea typeface="+mn-ea"/>
                <a:cs typeface="+mn-cs"/>
              </a:rPr>
              <a:t>1-10</a:t>
            </a:r>
            <a:r>
              <a:rPr lang="zh-TW" altLang="en-US" sz="1200" kern="1200" dirty="0">
                <a:solidFill>
                  <a:schemeClr val="tx1"/>
                </a:solidFill>
                <a:latin typeface="+mn-lt"/>
                <a:ea typeface="+mn-ea"/>
                <a:cs typeface="+mn-cs"/>
              </a:rPr>
              <a:t>月非尿液檢體統計資料計</a:t>
            </a:r>
            <a:r>
              <a:rPr lang="en-US" altLang="zh-TW" sz="1200" kern="1200" dirty="0">
                <a:solidFill>
                  <a:schemeClr val="tx1"/>
                </a:solidFill>
                <a:latin typeface="+mn-lt"/>
                <a:ea typeface="+mn-ea"/>
                <a:cs typeface="+mn-cs"/>
              </a:rPr>
              <a:t>74,109</a:t>
            </a:r>
            <a:r>
              <a:rPr lang="zh-TW" altLang="en-US" sz="1200" kern="1200" dirty="0">
                <a:solidFill>
                  <a:schemeClr val="tx1"/>
                </a:solidFill>
                <a:latin typeface="+mn-lt"/>
                <a:ea typeface="+mn-ea"/>
                <a:cs typeface="+mn-cs"/>
              </a:rPr>
              <a:t>件，其中合併檢出含咖啡因成分有</a:t>
            </a:r>
            <a:r>
              <a:rPr lang="en-US" altLang="zh-TW" sz="1200" kern="1200" dirty="0">
                <a:solidFill>
                  <a:schemeClr val="tx1"/>
                </a:solidFill>
                <a:latin typeface="+mn-lt"/>
                <a:ea typeface="+mn-ea"/>
                <a:cs typeface="+mn-cs"/>
              </a:rPr>
              <a:t>15,170</a:t>
            </a:r>
            <a:r>
              <a:rPr lang="zh-TW" altLang="en-US" sz="1200" kern="1200" dirty="0">
                <a:solidFill>
                  <a:schemeClr val="tx1"/>
                </a:solidFill>
                <a:latin typeface="+mn-lt"/>
                <a:ea typeface="+mn-ea"/>
                <a:cs typeface="+mn-cs"/>
              </a:rPr>
              <a:t>件，意謂可能有高達</a:t>
            </a:r>
            <a:r>
              <a:rPr lang="en-US" altLang="zh-TW" sz="1200" kern="1200" dirty="0">
                <a:solidFill>
                  <a:schemeClr val="tx1"/>
                </a:solidFill>
                <a:latin typeface="+mn-lt"/>
                <a:ea typeface="+mn-ea"/>
                <a:cs typeface="+mn-cs"/>
              </a:rPr>
              <a:t>2</a:t>
            </a:r>
            <a:r>
              <a:rPr lang="zh-TW" altLang="en-US" sz="1200" kern="1200" dirty="0">
                <a:solidFill>
                  <a:schemeClr val="tx1"/>
                </a:solidFill>
                <a:latin typeface="+mn-lt"/>
                <a:ea typeface="+mn-ea"/>
                <a:cs typeface="+mn-cs"/>
              </a:rPr>
              <a:t>成左右的濫用物質是以摻入沖泡式飲品粉末，再以市售或自創品牌包裝的型態販售：另外，具迷幻作用的類大麻活性物質，被噴灑在菸草或乾燥花草表面，以乾燥植物或花草茶包之包裝販售；也有將濫用物質溶於水後，以方形厚紙片浸泡製成「毒郵票」，或製成「毒果凍」，或以玻璃瓶裝成「神仙水」販售的檢體，顯見濫用物質逐漸偽裝變身，藉以鬆懈民眾的警覺性及逃避警方之查緝。</a:t>
            </a:r>
            <a:endParaRPr lang="zh-TW" altLang="en-US" dirty="0"/>
          </a:p>
          <a:p>
            <a:pPr lvl="0"/>
            <a:r>
              <a:rPr lang="zh-TW" altLang="en-US" sz="1200" kern="1200" dirty="0">
                <a:solidFill>
                  <a:schemeClr val="tx1"/>
                </a:solidFill>
                <a:latin typeface="+mn-lt"/>
                <a:ea typeface="+mn-ea"/>
                <a:cs typeface="+mn-cs"/>
              </a:rPr>
              <a:t>       隨著春節假期的到來，民眾可能較常出入娛樂場所及參加派對活動，很容易因為現場的歡樂氣氛、酒精的催化、朋友的慫恿及新奇有趣或看似無害的包裝，對濫用物質失去戒心而使用，食藥署呼籲民眾千萬不要因為好奇、無聊或趕流行，或想放鬆自己、解除壓力，就與濫用物質打交道，這些濫用物質正以你意想不到的樣貌，鬆懈你的心防，悄悄地接近你，出入娛樂場所或參加聚會活動時，一定要提高警覺，注意自身安全，因為你喝的可能不是咖啡，而是被加料的「毒」飲，新興濫用物質變裝花樣多，不碰為上策！</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本文</a:t>
            </a:r>
            <a:r>
              <a:rPr lang="zh-TW" altLang="en-US" sz="1200" kern="1200" dirty="0">
                <a:solidFill>
                  <a:schemeClr val="tx1"/>
                </a:solidFill>
                <a:latin typeface="+mn-lt"/>
                <a:ea typeface="+mn-ea"/>
                <a:cs typeface="+mn-cs"/>
              </a:rPr>
              <a:t>摘自食藥署反毒資源館</a:t>
            </a:r>
            <a:r>
              <a:rPr lang="en-US" altLang="zh-TW" sz="1200" kern="1200" dirty="0">
                <a:solidFill>
                  <a:schemeClr val="tx1"/>
                </a:solidFill>
                <a:latin typeface="+mn-lt"/>
                <a:ea typeface="+mn-ea"/>
                <a:cs typeface="+mn-cs"/>
              </a:rPr>
              <a:t>https://consumer.fda.gov.tw/News/List.aspx?code=1010&amp;nodeID=14#</a:t>
            </a:r>
            <a:r>
              <a:rPr lang="en-US" sz="1200" kern="1200" dirty="0">
                <a:solidFill>
                  <a:schemeClr val="tx1"/>
                </a:solidFill>
                <a:latin typeface="+mn-lt"/>
                <a:ea typeface="+mn-ea"/>
                <a:cs typeface="+mn-cs"/>
              </a:rPr>
              <a:t>) </a:t>
            </a:r>
          </a:p>
          <a:p>
            <a:pPr lvl="0"/>
            <a:endParaRPr lang="en-US" altLang="zh-TW" sz="1200" kern="1200" dirty="0">
              <a:solidFill>
                <a:schemeClr val="tx1"/>
              </a:solidFill>
              <a:latin typeface="+mn-lt"/>
              <a:ea typeface="+mn-ea"/>
              <a:cs typeface="+mn-cs"/>
            </a:endParaRPr>
          </a:p>
          <a:p>
            <a:r>
              <a:rPr lang="en-US" altLang="zh-TW" sz="1200" b="1" kern="1200" baseline="0" dirty="0">
                <a:solidFill>
                  <a:schemeClr val="tx1"/>
                </a:solidFill>
                <a:latin typeface="+mn-lt"/>
                <a:ea typeface="+mn-ea"/>
                <a:cs typeface="+mn-cs"/>
              </a:rPr>
              <a:t>K</a:t>
            </a:r>
            <a:r>
              <a:rPr lang="zh-TW" altLang="en-US" sz="1200" b="1" kern="1200" baseline="0" dirty="0">
                <a:solidFill>
                  <a:schemeClr val="tx1"/>
                </a:solidFill>
                <a:latin typeface="+mn-lt"/>
                <a:ea typeface="+mn-ea"/>
                <a:cs typeface="+mn-cs"/>
              </a:rPr>
              <a:t>毒橫行莫輕心「新</a:t>
            </a:r>
            <a:r>
              <a:rPr lang="en-US" altLang="zh-TW" sz="1200" b="1" kern="1200" baseline="0" dirty="0">
                <a:solidFill>
                  <a:schemeClr val="tx1"/>
                </a:solidFill>
                <a:latin typeface="+mn-lt"/>
                <a:ea typeface="+mn-ea"/>
                <a:cs typeface="+mn-cs"/>
              </a:rPr>
              <a:t>High</a:t>
            </a:r>
            <a:r>
              <a:rPr lang="zh-TW" altLang="en-US" sz="1200" b="1" kern="1200" baseline="0" dirty="0">
                <a:solidFill>
                  <a:schemeClr val="tx1"/>
                </a:solidFill>
                <a:latin typeface="+mn-lt"/>
                <a:ea typeface="+mn-ea"/>
                <a:cs typeface="+mn-cs"/>
              </a:rPr>
              <a:t>」生活齊發動</a:t>
            </a:r>
          </a:p>
          <a:p>
            <a:pPr>
              <a:buBlip>
                <a:blip r:embed="rId3"/>
              </a:buBlip>
            </a:pPr>
            <a:r>
              <a:rPr lang="en-US" dirty="0" err="1"/>
              <a:t>他們都說「拉K」無害</a:t>
            </a:r>
            <a:r>
              <a:rPr lang="en-US" dirty="0"/>
              <a:t>？</a:t>
            </a:r>
            <a:r>
              <a:rPr lang="en-US" dirty="0" err="1"/>
              <a:t>他們也說「拉」一點點不會成癮</a:t>
            </a:r>
            <a:r>
              <a:rPr lang="en-US" dirty="0"/>
              <a:t>？</a:t>
            </a:r>
            <a:r>
              <a:rPr lang="en-US" dirty="0" err="1"/>
              <a:t>這是誘使他人濫用藥物的慣用說法，一旦相信並開始嘗試時，就會開啟一段難以回頭的不歸路</a:t>
            </a:r>
            <a:r>
              <a:rPr lang="en-US" dirty="0"/>
              <a:t>。</a:t>
            </a:r>
          </a:p>
          <a:p>
            <a:pPr>
              <a:buBlip>
                <a:blip r:embed="rId3"/>
              </a:buBlip>
            </a:pPr>
            <a:r>
              <a:rPr lang="en-US" dirty="0" err="1"/>
              <a:t>一直以來，愷他命被認為是低成癮性，也較無傷害的藥物，事實上愷他命有很多</a:t>
            </a:r>
            <a:r>
              <a:rPr lang="en-US" dirty="0"/>
              <a:t> </a:t>
            </a:r>
            <a:r>
              <a:rPr lang="en-US" dirty="0" err="1"/>
              <a:t>副作用，包括產生心搏過速、血壓上升、震顫、肌肉緊張而呈強直性、陣攣性</a:t>
            </a:r>
            <a:r>
              <a:rPr lang="en-US" dirty="0"/>
              <a:t> </a:t>
            </a:r>
            <a:r>
              <a:rPr lang="en-US" dirty="0" err="1"/>
              <a:t>運動等，有些人會出現不愉快的夢、意識模糊、幻覺、無理行為及胡言亂語等</a:t>
            </a:r>
            <a:r>
              <a:rPr lang="en-US" dirty="0"/>
              <a:t>；</a:t>
            </a:r>
          </a:p>
          <a:p>
            <a:pPr>
              <a:buBlip>
                <a:blip r:embed="rId3"/>
              </a:buBlip>
            </a:pPr>
            <a:r>
              <a:rPr lang="en-US" dirty="0"/>
              <a:t>長期拉K的話，使用量就會越來越多，進而產生心理依賴，也有可能會罹患慢性間質性膀胱炎，有頻尿、尿急、小便疼痛、血尿及下腹部疼痛等症狀，嚴重者甚至會出現尿量減少、水腫等腎功能不全的症狀。</a:t>
            </a:r>
          </a:p>
          <a:p>
            <a:pPr>
              <a:buBlip>
                <a:blip r:embed="rId3"/>
              </a:buBlip>
            </a:pPr>
            <a:r>
              <a:rPr lang="en-US" dirty="0" err="1"/>
              <a:t>由毒品</a:t>
            </a:r>
            <a:r>
              <a:rPr lang="en-US" dirty="0"/>
              <a:t> </a:t>
            </a:r>
            <a:r>
              <a:rPr lang="en-US" dirty="0" err="1"/>
              <a:t>鑑驗案件，除常見的錠劑、膠囊、粉劑等型態，也發現了摻有毒品的泡麵、咖啡</a:t>
            </a:r>
            <a:r>
              <a:rPr lang="en-US" dirty="0"/>
              <a:t> </a:t>
            </a:r>
            <a:r>
              <a:rPr lang="en-US" dirty="0" err="1"/>
              <a:t>包、花草及無色液體飲料等新興型態</a:t>
            </a:r>
            <a:r>
              <a:rPr lang="en-US" dirty="0"/>
              <a:t>。</a:t>
            </a:r>
          </a:p>
          <a:p>
            <a:pPr>
              <a:buBlip>
                <a:blip r:embed="rId3"/>
              </a:buBlip>
            </a:pPr>
            <a:r>
              <a:rPr lang="en-US" dirty="0" err="1"/>
              <a:t>由於目前醫界對於此類新興濫用物質成分對人體危害程度還不</a:t>
            </a:r>
            <a:r>
              <a:rPr lang="en-US" dirty="0"/>
              <a:t> </a:t>
            </a:r>
            <a:r>
              <a:rPr lang="en-US" dirty="0" err="1"/>
              <a:t>太清楚，提醒青年朋友們在歡樂之餘，不要隨便接受陌生人的餽贈，並小心自己</a:t>
            </a:r>
            <a:r>
              <a:rPr lang="en-US" dirty="0"/>
              <a:t> </a:t>
            </a:r>
            <a:r>
              <a:rPr lang="en-US" dirty="0" err="1"/>
              <a:t>隨身的飲料</a:t>
            </a:r>
            <a:r>
              <a:rPr lang="zh-TW" altLang="en-US" dirty="0"/>
              <a:t>。</a:t>
            </a:r>
            <a:endParaRPr lang="en-US" altLang="zh-TW" dirty="0"/>
          </a:p>
          <a:p>
            <a:pPr>
              <a:buNone/>
            </a:pPr>
            <a:r>
              <a:rPr lang="en-US" altLang="zh-TW" dirty="0"/>
              <a:t>(</a:t>
            </a:r>
            <a:r>
              <a:rPr lang="zh-TW" altLang="en-US" dirty="0"/>
              <a:t>資料</a:t>
            </a:r>
            <a:r>
              <a:rPr lang="en-US" dirty="0"/>
              <a:t>摘錄自藥物食品安全週報第410期) </a:t>
            </a:r>
            <a:endParaRPr lang="zh-TW" altLang="en-US" dirty="0"/>
          </a:p>
          <a:p>
            <a:pPr lvl="0"/>
            <a:endParaRPr lang="zh-TW" altLang="en-US" dirty="0"/>
          </a:p>
          <a:p>
            <a:pPr>
              <a:buBlip>
                <a:blip r:embed="rId3"/>
              </a:buBlip>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26</a:t>
            </a:fld>
            <a:endParaRPr lang="zh-TW" altLang="en-US"/>
          </a:p>
        </p:txBody>
      </p:sp>
    </p:spTree>
    <p:extLst>
      <p:ext uri="{BB962C8B-B14F-4D97-AF65-F5344CB8AC3E}">
        <p14:creationId xmlns:p14="http://schemas.microsoft.com/office/powerpoint/2010/main" val="404553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88544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1850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86804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194451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83774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184922638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7652013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64380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47421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35130703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6E26721-E196-41EA-B573-AC4F71E7471F}" type="datetimeFigureOut">
              <a:rPr lang="zh-TW" altLang="en-US" smtClean="0"/>
              <a:t>2023/2/14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229309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26721-E196-41EA-B573-AC4F71E7471F}" type="datetimeFigureOut">
              <a:rPr lang="zh-TW" altLang="en-US" smtClean="0"/>
              <a:t>2023/2/14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118BA-D25B-4992-BB36-C0F9BCBEB981}" type="slidenum">
              <a:rPr lang="zh-TW" altLang="en-US" smtClean="0"/>
              <a:t>‹#›</a:t>
            </a:fld>
            <a:endParaRPr lang="zh-TW" altLang="en-US"/>
          </a:p>
        </p:txBody>
      </p:sp>
    </p:spTree>
    <p:extLst>
      <p:ext uri="{BB962C8B-B14F-4D97-AF65-F5344CB8AC3E}">
        <p14:creationId xmlns:p14="http://schemas.microsoft.com/office/powerpoint/2010/main" val="417554518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ender.edu.tw/web/index.php/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r.gov.tw/program/5a83f4e9c5fd8a01e2df006a" TargetMode="External"/><Relationship Id="rId2" Type="http://schemas.openxmlformats.org/officeDocument/2006/relationships/hyperlink" Target="https://www.mdnkids.com/specialeduc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63756" y="1178351"/>
            <a:ext cx="9144000" cy="2854900"/>
          </a:xfrm>
        </p:spPr>
        <p:txBody>
          <a:bodyPr>
            <a:normAutofit/>
          </a:bodyPr>
          <a:lstStyle/>
          <a:p>
            <a:pPr>
              <a:lnSpc>
                <a:spcPct val="100000"/>
              </a:lnSpc>
            </a:pPr>
            <a:r>
              <a:rPr lang="zh-TW" altLang="en-US" dirty="0">
                <a:latin typeface="標楷體" panose="03000509000000000000" pitchFamily="65" charset="-120"/>
                <a:ea typeface="標楷體" panose="03000509000000000000" pitchFamily="65" charset="-120"/>
              </a:rPr>
              <a:t>新竹市舊社國小</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學年度</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班親會行政宣導</a:t>
            </a:r>
          </a:p>
        </p:txBody>
      </p:sp>
    </p:spTree>
    <p:extLst>
      <p:ext uri="{BB962C8B-B14F-4D97-AF65-F5344CB8AC3E}">
        <p14:creationId xmlns:p14="http://schemas.microsoft.com/office/powerpoint/2010/main" val="122017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28814" y="153172"/>
            <a:ext cx="7974794" cy="982532"/>
          </a:xfrm>
        </p:spPr>
        <p:txBody>
          <a:bodyPr>
            <a:normAutofit/>
          </a:bodyPr>
          <a:lstStyle/>
          <a:p>
            <a:pPr lvl="0" algn="ctr"/>
            <a:r>
              <a:rPr lang="zh-TW" altLang="en-US" sz="5400" dirty="0">
                <a:latin typeface="標楷體" panose="03000509000000000000" pitchFamily="65" charset="-120"/>
                <a:ea typeface="標楷體" panose="03000509000000000000" pitchFamily="65" charset="-120"/>
              </a:rPr>
              <a:t>校園無障礙環境</a:t>
            </a:r>
            <a:r>
              <a:rPr lang="zh-TW" altLang="zh-TW" sz="5400" dirty="0">
                <a:latin typeface="標楷體" panose="03000509000000000000" pitchFamily="65" charset="-120"/>
                <a:ea typeface="標楷體" panose="03000509000000000000" pitchFamily="65" charset="-120"/>
              </a:rPr>
              <a:t>宣導</a:t>
            </a:r>
            <a:endParaRPr lang="zh-TW" altLang="en-US"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14400" y="1449238"/>
            <a:ext cx="10363200" cy="5287652"/>
          </a:xfrm>
        </p:spPr>
        <p:txBody>
          <a:bodyPr/>
          <a:lstStyle/>
          <a:p>
            <a:r>
              <a:rPr lang="zh-TW" altLang="en-US"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    </a:t>
            </a:r>
          </a:p>
          <a:p>
            <a:pPr marL="0" lvl="0" indent="0">
              <a:buNone/>
            </a:pPr>
            <a:endParaRPr lang="zh-TW" altLang="en-US" sz="1400" dirty="0">
              <a:latin typeface="標楷體" panose="03000509000000000000" pitchFamily="65" charset="-120"/>
              <a:ea typeface="標楷體" panose="03000509000000000000" pitchFamily="65" charset="-120"/>
            </a:endParaRPr>
          </a:p>
        </p:txBody>
      </p:sp>
      <p:pic>
        <p:nvPicPr>
          <p:cNvPr id="4" name="Picture 2" descr="圖片1"/>
          <p:cNvPicPr>
            <a:picLocks noChangeAspect="1" noChangeArrowheads="1"/>
          </p:cNvPicPr>
          <p:nvPr/>
        </p:nvPicPr>
        <p:blipFill>
          <a:blip r:embed="rId2" cstate="print">
            <a:extLst>
              <a:ext uri="{28A0092B-C50C-407E-A947-70E740481C1C}">
                <a14:useLocalDpi xmlns:a14="http://schemas.microsoft.com/office/drawing/2010/main" val="0"/>
              </a:ext>
            </a:extLst>
          </a:blip>
          <a:srcRect l="15945" t="3545" r="29718"/>
          <a:stretch>
            <a:fillRect/>
          </a:stretch>
        </p:blipFill>
        <p:spPr bwMode="auto">
          <a:xfrm>
            <a:off x="1127575" y="1067117"/>
            <a:ext cx="53990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6655159" y="1292880"/>
            <a:ext cx="4321175"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rgbClr val="FF0066"/>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rgbClr val="FF0066"/>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9pPr>
          </a:lstStyle>
          <a:p>
            <a:pPr lvl="0" fontAlgn="base">
              <a:spcBef>
                <a:spcPct val="50000"/>
              </a:spcBef>
              <a:spcAft>
                <a:spcPct val="0"/>
              </a:spcAft>
              <a:buNone/>
            </a:pPr>
            <a:r>
              <a:rPr kumimoji="1" lang="zh-TW" altLang="en-US" sz="18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　</a:t>
            </a:r>
            <a:r>
              <a:rPr lang="zh-TW" altLang="en-US" sz="2000" b="1" kern="0" dirty="0">
                <a:latin typeface="微軟正黑體" panose="020B0604030504040204" pitchFamily="34" charset="-120"/>
                <a:ea typeface="微軟正黑體" panose="020B0604030504040204" pitchFamily="34" charset="-120"/>
              </a:rPr>
              <a:t>舊社國小無障礙設施簡介：</a:t>
            </a:r>
            <a:endParaRPr lang="en-US" altLang="zh-TW" sz="2000" b="1" kern="0" dirty="0">
              <a:latin typeface="微軟正黑體" panose="020B0604030504040204" pitchFamily="34" charset="-120"/>
              <a:ea typeface="微軟正黑體" panose="020B0604030504040204" pitchFamily="34" charset="-120"/>
            </a:endParaRPr>
          </a:p>
          <a:p>
            <a:pPr lvl="0" fontAlgn="base">
              <a:spcBef>
                <a:spcPct val="50000"/>
              </a:spcBef>
              <a:spcAft>
                <a:spcPct val="0"/>
              </a:spcAft>
              <a:buNone/>
            </a:pPr>
            <a:r>
              <a:rPr kumimoji="1" lang="zh-TW" altLang="en-US" sz="20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   一</a:t>
            </a:r>
            <a:r>
              <a:rPr kumimoji="1" lang="en-US" altLang="zh-TW" sz="20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a:t>
            </a:r>
            <a:r>
              <a:rPr kumimoji="1" lang="zh-TW" altLang="en-US" sz="20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無障礙電梯</a:t>
            </a: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行政大樓、低、中、高年級各</a:t>
            </a:r>
            <a:r>
              <a:rPr lang="zh-TW" altLang="en-US" sz="1800" kern="0" dirty="0">
                <a:solidFill>
                  <a:prstClr val="black"/>
                </a:solidFill>
                <a:latin typeface="微軟正黑體" panose="020B0604030504040204" pitchFamily="34" charset="-120"/>
                <a:ea typeface="微軟正黑體" panose="020B0604030504040204" pitchFamily="34" charset="-120"/>
              </a:rPr>
              <a:t>棟</a:t>
            </a: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樓</a:t>
            </a: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zh-TW" altLang="en-US" sz="18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　二</a:t>
            </a:r>
            <a:r>
              <a:rPr kumimoji="1" lang="en-US" altLang="zh-TW" sz="18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a:t>
            </a:r>
            <a:r>
              <a:rPr kumimoji="1" lang="zh-TW" altLang="en-US" sz="20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無障礙廁所</a:t>
            </a:r>
            <a:endParaRPr kumimoji="1" lang="en-US" altLang="zh-TW" sz="20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endParaRPr>
          </a:p>
          <a:p>
            <a:pPr lvl="0" fontAlgn="base">
              <a:spcBef>
                <a:spcPct val="50000"/>
              </a:spcBef>
              <a:spcAft>
                <a:spcPct val="0"/>
              </a:spcAft>
              <a:buNone/>
              <a:defRPr/>
            </a:pP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行政大樓１～３樓、</a:t>
            </a:r>
            <a:r>
              <a:rPr lang="zh-TW" altLang="en-US" sz="1800" kern="0" dirty="0">
                <a:solidFill>
                  <a:prstClr val="black"/>
                </a:solidFill>
                <a:latin typeface="微軟正黑體" panose="020B0604030504040204" pitchFamily="34" charset="-120"/>
                <a:ea typeface="微軟正黑體" panose="020B0604030504040204" pitchFamily="34" charset="-120"/>
              </a:rPr>
              <a:t>雲雀館１樓</a:t>
            </a:r>
            <a:endPar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base" latinLnBrk="0" hangingPunct="1">
              <a:lnSpc>
                <a:spcPct val="100000"/>
              </a:lnSpc>
              <a:spcBef>
                <a:spcPct val="50000"/>
              </a:spcBef>
              <a:spcAft>
                <a:spcPct val="0"/>
              </a:spcAft>
              <a:buClrTx/>
              <a:buSzTx/>
              <a:buFontTx/>
              <a:buNone/>
              <a:tabLst/>
              <a:defRPr/>
            </a:pP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低年級１～２樓、中年級１～ ２樓</a:t>
            </a:r>
          </a:p>
          <a:p>
            <a:pPr marL="0" marR="0" lvl="0" indent="0" defTabSz="914400" eaLnBrk="1" fontAlgn="base" latinLnBrk="0" hangingPunct="1">
              <a:lnSpc>
                <a:spcPct val="100000"/>
              </a:lnSpc>
              <a:spcBef>
                <a:spcPct val="50000"/>
              </a:spcBef>
              <a:spcAft>
                <a:spcPct val="0"/>
              </a:spcAft>
              <a:buClrTx/>
              <a:buSzTx/>
              <a:buFontTx/>
              <a:buNone/>
              <a:tabLst/>
              <a:defRPr/>
            </a:pP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高年級１樓</a:t>
            </a: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zh-TW" altLang="en-US" sz="18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　三</a:t>
            </a:r>
            <a:r>
              <a:rPr kumimoji="1" lang="en-US" altLang="zh-TW" sz="18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a:t>
            </a:r>
            <a:r>
              <a:rPr lang="zh-TW" altLang="en-US" sz="2000" b="1" kern="0" dirty="0">
                <a:solidFill>
                  <a:srgbClr val="000066"/>
                </a:solidFill>
                <a:latin typeface="微軟正黑體" panose="020B0604030504040204" pitchFamily="34" charset="-120"/>
                <a:ea typeface="微軟正黑體" panose="020B0604030504040204" pitchFamily="34" charset="-120"/>
              </a:rPr>
              <a:t>無障礙</a:t>
            </a:r>
            <a:r>
              <a:rPr kumimoji="1" lang="zh-TW" altLang="en-US" sz="2000" b="1" i="0" u="none" strike="noStrike" kern="0" cap="none" spc="0" normalizeH="0" baseline="0" noProof="0" dirty="0">
                <a:ln>
                  <a:noFill/>
                </a:ln>
                <a:solidFill>
                  <a:srgbClr val="000066"/>
                </a:solidFill>
                <a:effectLst/>
                <a:uLnTx/>
                <a:uFillTx/>
                <a:latin typeface="微軟正黑體" panose="020B0604030504040204" pitchFamily="34" charset="-120"/>
                <a:ea typeface="微軟正黑體" panose="020B0604030504040204" pitchFamily="34" charset="-120"/>
              </a:rPr>
              <a:t>坡道</a:t>
            </a: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行政大樓、低、中、高年級</a:t>
            </a:r>
            <a:r>
              <a:rPr kumimoji="1" lang="zh-TW" altLang="en-US" sz="18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rPr>
              <a:t>、雲雀</a:t>
            </a:r>
            <a:endParaRPr kumimoji="1" lang="en-US" altLang="zh-TW" sz="18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endParaRP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r>
              <a:rPr lang="zh-TW" altLang="en-US" sz="1800" kern="0" dirty="0">
                <a:solidFill>
                  <a:prstClr val="black"/>
                </a:solidFill>
                <a:latin typeface="新細明體" panose="02020500000000000000" pitchFamily="18" charset="-120"/>
                <a:ea typeface="新細明體" panose="02020500000000000000" pitchFamily="18" charset="-120"/>
              </a:rPr>
              <a:t>         </a:t>
            </a:r>
            <a:r>
              <a:rPr kumimoji="1" lang="zh-TW" altLang="en-US" sz="18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rPr>
              <a:t>館、</a:t>
            </a:r>
            <a:r>
              <a:rPr lang="zh-TW" altLang="en-US" sz="1800" kern="0" dirty="0">
                <a:solidFill>
                  <a:prstClr val="black"/>
                </a:solidFill>
                <a:latin typeface="新細明體" panose="02020500000000000000" pitchFamily="18" charset="-120"/>
                <a:ea typeface="新細明體" panose="02020500000000000000" pitchFamily="18" charset="-120"/>
              </a:rPr>
              <a:t>炫風館</a:t>
            </a: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之各棟樓１樓</a:t>
            </a:r>
            <a:endParaRPr kumimoji="1"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en-US" altLang="zh-TW"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lang="zh-TW" altLang="en-US" sz="1800" kern="0" dirty="0">
                <a:solidFill>
                  <a:prstClr val="black"/>
                </a:solidFill>
                <a:latin typeface="微軟正黑體" panose="020B0604030504040204" pitchFamily="34" charset="-120"/>
                <a:ea typeface="微軟正黑體" panose="020B0604030504040204" pitchFamily="34" charset="-120"/>
              </a:rPr>
              <a:t>戶外</a:t>
            </a:r>
            <a:r>
              <a:rPr kumimoji="1"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球場週邊</a:t>
            </a:r>
          </a:p>
          <a:p>
            <a:pPr marL="0" marR="0" lvl="0" indent="0" defTabSz="914400" eaLnBrk="1" fontAlgn="base" latinLnBrk="0" hangingPunct="1">
              <a:lnSpc>
                <a:spcPct val="100000"/>
              </a:lnSpc>
              <a:spcBef>
                <a:spcPct val="50000"/>
              </a:spcBef>
              <a:spcAft>
                <a:spcPct val="0"/>
              </a:spcAft>
              <a:buClrTx/>
              <a:buSzTx/>
              <a:buFont typeface="Wingdings" panose="05000000000000000000" pitchFamily="2" charset="2"/>
              <a:buNone/>
              <a:tabLst/>
              <a:defRPr/>
            </a:pPr>
            <a:endParaRPr kumimoji="1" lang="zh-TW" altLang="en-US" sz="1800" b="1" i="0" u="none" strike="noStrike" kern="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endParaRPr>
          </a:p>
          <a:p>
            <a:pPr marL="0" marR="0" lvl="0" indent="0" defTabSz="914400" eaLnBrk="1" fontAlgn="base" latinLnBrk="0" hangingPunct="1">
              <a:lnSpc>
                <a:spcPct val="100000"/>
              </a:lnSpc>
              <a:spcBef>
                <a:spcPct val="50000"/>
              </a:spcBef>
              <a:spcAft>
                <a:spcPct val="0"/>
              </a:spcAft>
              <a:buClrTx/>
              <a:buSzTx/>
              <a:buFontTx/>
              <a:buNone/>
              <a:tabLst/>
              <a:defRPr/>
            </a:pPr>
            <a:r>
              <a:rPr kumimoji="1" lang="zh-TW" altLang="en-US" sz="1800" b="1" i="0" u="none" strike="noStrike" kern="0" cap="none" spc="0" normalizeH="0" baseline="0" noProof="0" dirty="0">
                <a:ln>
                  <a:noFill/>
                </a:ln>
                <a:solidFill>
                  <a:srgbClr val="000066"/>
                </a:solidFill>
                <a:effectLst/>
                <a:uLnTx/>
                <a:uFillTx/>
                <a:latin typeface="Arial" panose="020B0604020202020204" pitchFamily="34" charset="0"/>
                <a:ea typeface="標楷體" panose="03000509000000000000" pitchFamily="65" charset="-120"/>
              </a:rPr>
              <a:t>　</a:t>
            </a:r>
          </a:p>
          <a:p>
            <a:pPr marL="0" marR="0" lvl="0" indent="0" defTabSz="914400" eaLnBrk="1" fontAlgn="base" latinLnBrk="0" hangingPunct="1">
              <a:lnSpc>
                <a:spcPct val="100000"/>
              </a:lnSpc>
              <a:spcBef>
                <a:spcPct val="50000"/>
              </a:spcBef>
              <a:spcAft>
                <a:spcPct val="0"/>
              </a:spcAft>
              <a:buClrTx/>
              <a:buSzTx/>
              <a:buFontTx/>
              <a:buNone/>
              <a:tabLst/>
              <a:defRPr/>
            </a:pPr>
            <a:endParaRPr kumimoji="1" lang="en-US" altLang="zh-TW" sz="1800" b="0" i="0" u="none" strike="noStrike" kern="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endParaRPr>
          </a:p>
        </p:txBody>
      </p:sp>
      <p:sp>
        <p:nvSpPr>
          <p:cNvPr id="6" name="矩形 5"/>
          <p:cNvSpPr/>
          <p:nvPr/>
        </p:nvSpPr>
        <p:spPr>
          <a:xfrm>
            <a:off x="8557404" y="1837426"/>
            <a:ext cx="189781" cy="198408"/>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8635042" y="2674189"/>
            <a:ext cx="232913" cy="232913"/>
          </a:xfrm>
          <a:prstGeom prst="ellips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a:off x="8566031" y="4387192"/>
            <a:ext cx="267419" cy="207034"/>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456981" y="3122761"/>
            <a:ext cx="63261" cy="57509"/>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p:cNvSpPr/>
          <p:nvPr/>
        </p:nvSpPr>
        <p:spPr>
          <a:xfrm>
            <a:off x="5753819" y="3151515"/>
            <a:ext cx="144055" cy="100643"/>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a:off x="2898475" y="1716657"/>
            <a:ext cx="135148" cy="129395"/>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967487" y="1449238"/>
            <a:ext cx="66136" cy="66569"/>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829464" y="1716657"/>
            <a:ext cx="69011" cy="129395"/>
          </a:xfrm>
          <a:prstGeom prst="ellips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p:cNvSpPr/>
          <p:nvPr/>
        </p:nvSpPr>
        <p:spPr>
          <a:xfrm>
            <a:off x="3490822" y="4464831"/>
            <a:ext cx="135148" cy="129395"/>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3631721" y="4198226"/>
            <a:ext cx="69011" cy="129395"/>
          </a:xfrm>
          <a:prstGeom prst="ellips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8585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1300121" y="1160024"/>
            <a:ext cx="10515600" cy="2852737"/>
          </a:xfrm>
        </p:spPr>
        <p:txBody>
          <a:bodyPr>
            <a:normAutofit/>
          </a:bodyPr>
          <a:lstStyle/>
          <a:p>
            <a:pPr algn="ctr"/>
            <a:r>
              <a:rPr lang="zh-TW" altLang="en-US" sz="9600" dirty="0">
                <a:latin typeface="標楷體" panose="03000509000000000000" pitchFamily="65" charset="-120"/>
                <a:ea typeface="標楷體" panose="03000509000000000000" pitchFamily="65" charset="-120"/>
              </a:rPr>
              <a:t>教務篇</a:t>
            </a:r>
          </a:p>
        </p:txBody>
      </p:sp>
      <p:pic>
        <p:nvPicPr>
          <p:cNvPr id="3" name="圖片 2">
            <a:extLst>
              <a:ext uri="{FF2B5EF4-FFF2-40B4-BE49-F238E27FC236}">
                <a16:creationId xmlns:a16="http://schemas.microsoft.com/office/drawing/2014/main" id="{663C87A8-909C-4CA3-869E-8C45D698B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581" y="2809727"/>
            <a:ext cx="953328" cy="924059"/>
          </a:xfrm>
          <a:prstGeom prst="rect">
            <a:avLst/>
          </a:prstGeom>
        </p:spPr>
      </p:pic>
    </p:spTree>
    <p:extLst>
      <p:ext uri="{BB962C8B-B14F-4D97-AF65-F5344CB8AC3E}">
        <p14:creationId xmlns:p14="http://schemas.microsoft.com/office/powerpoint/2010/main" val="169880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090" y="130233"/>
            <a:ext cx="10515600" cy="1325563"/>
          </a:xfrm>
        </p:spPr>
        <p:txBody>
          <a:bodyPr>
            <a:normAutofit/>
          </a:bodyPr>
          <a:lstStyle/>
          <a:p>
            <a:pPr algn="ctr"/>
            <a:r>
              <a:rPr lang="zh-TW" altLang="zh-TW" sz="5400" kern="100" dirty="0">
                <a:ea typeface="標楷體" panose="03000509000000000000" pitchFamily="65" charset="-120"/>
                <a:cs typeface="Times New Roman" panose="02020603050405020304" pitchFamily="18" charset="0"/>
              </a:rPr>
              <a:t>成績評量辦法宣導</a:t>
            </a:r>
            <a:endParaRPr lang="zh-TW" altLang="en-US"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39566" y="1333850"/>
            <a:ext cx="10657702" cy="5142451"/>
          </a:xfrm>
        </p:spPr>
        <p:txBody>
          <a:bodyPr>
            <a:normAutofit fontScale="85000" lnSpcReduction="20000"/>
          </a:bodyPr>
          <a:lstStyle/>
          <a:p>
            <a:pPr marL="0" indent="0">
              <a:lnSpc>
                <a:spcPct val="160000"/>
              </a:lnSpc>
              <a:buNone/>
            </a:pPr>
            <a:r>
              <a:rPr lang="zh-TW" altLang="en-US" dirty="0">
                <a:latin typeface="標楷體" panose="03000509000000000000" pitchFamily="65" charset="-120"/>
                <a:ea typeface="標楷體" panose="03000509000000000000" pitchFamily="65" charset="-120"/>
              </a:rPr>
              <a:t>一、本校學生成績評量依學習領域及日常生活表現分別評量之，其畢業成績之</a:t>
            </a:r>
            <a:endParaRPr lang="en-US" altLang="zh-TW" dirty="0">
              <a:latin typeface="標楷體" panose="03000509000000000000" pitchFamily="65" charset="-120"/>
              <a:ea typeface="標楷體" panose="03000509000000000000" pitchFamily="65" charset="-120"/>
            </a:endParaRPr>
          </a:p>
          <a:p>
            <a:pPr marL="0" indent="0">
              <a:lnSpc>
                <a:spcPct val="160000"/>
              </a:lnSpc>
              <a:buNone/>
            </a:pPr>
            <a:r>
              <a:rPr lang="zh-TW" altLang="en-US" dirty="0">
                <a:latin typeface="標楷體" panose="03000509000000000000" pitchFamily="65" charset="-120"/>
                <a:ea typeface="標楷體" panose="03000509000000000000" pitchFamily="65" charset="-120"/>
              </a:rPr>
              <a:t>    計算，以各學期成績平均之。</a:t>
            </a:r>
            <a:endParaRPr lang="en-US" altLang="zh-TW" dirty="0">
              <a:latin typeface="標楷體" panose="03000509000000000000" pitchFamily="65" charset="-120"/>
              <a:ea typeface="標楷體" panose="03000509000000000000" pitchFamily="65" charset="-120"/>
            </a:endParaRPr>
          </a:p>
          <a:p>
            <a:pPr marL="0" indent="0">
              <a:lnSpc>
                <a:spcPct val="160000"/>
              </a:lnSpc>
              <a:buNone/>
            </a:pPr>
            <a:r>
              <a:rPr lang="zh-TW" altLang="en-US" dirty="0">
                <a:latin typeface="標楷體" panose="03000509000000000000" pitchFamily="65" charset="-120"/>
                <a:ea typeface="標楷體" panose="03000509000000000000" pitchFamily="65" charset="-120"/>
              </a:rPr>
              <a:t>二、評量時機分為定期評量與平時評量。</a:t>
            </a:r>
            <a:endParaRPr lang="en-US" altLang="zh-TW" dirty="0">
              <a:latin typeface="標楷體" panose="03000509000000000000" pitchFamily="65" charset="-120"/>
              <a:ea typeface="標楷體" panose="03000509000000000000" pitchFamily="65" charset="-120"/>
            </a:endParaRPr>
          </a:p>
          <a:p>
            <a:pPr marL="0" indent="0">
              <a:lnSpc>
                <a:spcPct val="160000"/>
              </a:lnSpc>
              <a:buNone/>
            </a:pPr>
            <a:r>
              <a:rPr lang="zh-TW" altLang="en-US" dirty="0">
                <a:latin typeface="標楷體" panose="03000509000000000000" pitchFamily="65" charset="-120"/>
                <a:ea typeface="標楷體" panose="03000509000000000000" pitchFamily="65" charset="-120"/>
              </a:rPr>
              <a:t>三、學習總成績之計算，辦理情形如下：</a:t>
            </a:r>
            <a:endParaRPr lang="en-US" altLang="zh-TW" dirty="0">
              <a:latin typeface="標楷體" panose="03000509000000000000" pitchFamily="65" charset="-120"/>
              <a:ea typeface="標楷體" panose="03000509000000000000" pitchFamily="65" charset="-120"/>
            </a:endParaRPr>
          </a:p>
          <a:p>
            <a:pPr marL="0" indent="0">
              <a:lnSpc>
                <a:spcPct val="160000"/>
              </a:lnSpc>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詳細條文請上學校網頁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校務專區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相關法規</a:t>
            </a:r>
            <a:r>
              <a:rPr lang="en-US" altLang="zh-TW" dirty="0">
                <a:latin typeface="標楷體" panose="03000509000000000000" pitchFamily="65" charset="-120"/>
                <a:ea typeface="標楷體" panose="03000509000000000000" pitchFamily="65" charset="-120"/>
              </a:rPr>
              <a:t>)</a:t>
            </a:r>
          </a:p>
          <a:p>
            <a:pPr marL="0" indent="0">
              <a:lnSpc>
                <a:spcPct val="160000"/>
              </a:lnSpc>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學習成績包含學習領域及彈性學習課程。 </a:t>
            </a:r>
          </a:p>
          <a:p>
            <a:pPr marL="0" indent="0">
              <a:lnSpc>
                <a:spcPct val="160000"/>
              </a:lnSpc>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各課程之學期總成績為定期評量占百分之四十，平時評量成績占百分之</a:t>
            </a:r>
            <a:endParaRPr lang="en-US" altLang="zh-TW" dirty="0">
              <a:latin typeface="標楷體" panose="03000509000000000000" pitchFamily="65" charset="-120"/>
              <a:ea typeface="標楷體" panose="03000509000000000000" pitchFamily="65" charset="-120"/>
            </a:endParaRPr>
          </a:p>
          <a:p>
            <a:pPr marL="0" indent="0">
              <a:lnSpc>
                <a:spcPct val="160000"/>
              </a:lnSpc>
              <a:buNone/>
            </a:pPr>
            <a:r>
              <a:rPr lang="zh-TW" altLang="en-US" dirty="0">
                <a:latin typeface="標楷體" panose="03000509000000000000" pitchFamily="65" charset="-120"/>
                <a:ea typeface="標楷體" panose="03000509000000000000" pitchFamily="65" charset="-120"/>
              </a:rPr>
              <a:t>     六十。無定期評量之課程不在此限。</a:t>
            </a:r>
          </a:p>
        </p:txBody>
      </p:sp>
    </p:spTree>
    <p:extLst>
      <p:ext uri="{BB962C8B-B14F-4D97-AF65-F5344CB8AC3E}">
        <p14:creationId xmlns:p14="http://schemas.microsoft.com/office/powerpoint/2010/main" val="397476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3855" y="1510018"/>
            <a:ext cx="10915292" cy="4639112"/>
          </a:xfrm>
        </p:spPr>
        <p:txBody>
          <a:bodyPr>
            <a:normAutofit lnSpcReduction="10000"/>
          </a:bodyPr>
          <a:lstStyle/>
          <a:p>
            <a:pPr marL="0" indent="0">
              <a:lnSpc>
                <a:spcPct val="150000"/>
              </a:lnSpc>
              <a:buNone/>
            </a:pPr>
            <a:r>
              <a:rPr lang="zh-TW" altLang="en-US" sz="2400" dirty="0">
                <a:latin typeface="標楷體" panose="03000509000000000000" pitchFamily="65" charset="-120"/>
                <a:ea typeface="標楷體" panose="03000509000000000000" pitchFamily="65" charset="-120"/>
              </a:rPr>
              <a:t>四、學生定期評量時，因公、因病或因事經准假缺考者准予補考。補行評量，</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    其成績以實得分數計算為原則。但無故擅自缺考者，不准補考，其缺考學習</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    領域課程之成績以零分計算。</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五、</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學校應於每學期結束後一個月內，針對學生學期成績未達丙等之</a:t>
            </a:r>
            <a:r>
              <a:rPr lang="zh-TW" altLang="zh-TW" sz="2400" u="sng" dirty="0">
                <a:latin typeface="Times New Roman" panose="02020603050405020304" pitchFamily="18" charset="0"/>
                <a:ea typeface="標楷體" panose="03000509000000000000" pitchFamily="65" charset="-120"/>
                <a:cs typeface="Times New Roman" panose="02020603050405020304" pitchFamily="18" charset="0"/>
              </a:rPr>
              <a:t>領域學習課</a:t>
            </a:r>
            <a:endParaRPr lang="en-US" altLang="zh-TW" sz="2400" u="sng"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u="sng" dirty="0">
                <a:latin typeface="Times New Roman" panose="02020603050405020304" pitchFamily="18" charset="0"/>
                <a:ea typeface="標楷體" panose="03000509000000000000" pitchFamily="65" charset="-120"/>
                <a:cs typeface="Times New Roman" panose="02020603050405020304" pitchFamily="18" charset="0"/>
              </a:rPr>
              <a:t>程</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，以多元評量方式辦理補考。</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六、前項</a:t>
            </a:r>
            <a:r>
              <a:rPr lang="zh-TW" altLang="zh-TW" sz="2400" dirty="0">
                <a:latin typeface="標楷體" panose="03000509000000000000" pitchFamily="65" charset="-120"/>
                <a:ea typeface="標楷體" panose="03000509000000000000" pitchFamily="65" charset="-120"/>
              </a:rPr>
              <a:t>補考範圍，應以該領域（科）學期教學內容為原則，補考六十分以上者，</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以六十分計算；未達六十分者，與原始成績擇優採計。</a:t>
            </a:r>
            <a:endParaRPr lang="en-US" altLang="zh-TW" sz="2400" dirty="0">
              <a:latin typeface="標楷體" panose="03000509000000000000" pitchFamily="65" charset="-120"/>
              <a:ea typeface="標楷體" panose="03000509000000000000" pitchFamily="65" charset="-120"/>
            </a:endParaRPr>
          </a:p>
          <a:p>
            <a:pPr marL="0" indent="0">
              <a:lnSpc>
                <a:spcPct val="110000"/>
              </a:lnSpc>
              <a:buNone/>
            </a:pPr>
            <a:endParaRPr lang="zh-TW" altLang="en-US" sz="2400"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
        <p:nvSpPr>
          <p:cNvPr id="6" name="標題 1">
            <a:extLst>
              <a:ext uri="{FF2B5EF4-FFF2-40B4-BE49-F238E27FC236}">
                <a16:creationId xmlns:a16="http://schemas.microsoft.com/office/drawing/2014/main" id="{ED317FEA-9376-4508-A19A-552AA3A6E15C}"/>
              </a:ext>
            </a:extLst>
          </p:cNvPr>
          <p:cNvSpPr>
            <a:spLocks noGrp="1"/>
          </p:cNvSpPr>
          <p:nvPr>
            <p:ph type="title"/>
          </p:nvPr>
        </p:nvSpPr>
        <p:spPr>
          <a:xfrm>
            <a:off x="666832" y="163789"/>
            <a:ext cx="10515600" cy="1325563"/>
          </a:xfrm>
        </p:spPr>
        <p:txBody>
          <a:bodyPr>
            <a:normAutofit/>
          </a:bodyPr>
          <a:lstStyle/>
          <a:p>
            <a:pPr algn="ctr"/>
            <a:r>
              <a:rPr lang="zh-TW" altLang="zh-TW" sz="5400" kern="100" dirty="0">
                <a:ea typeface="標楷體" panose="03000509000000000000" pitchFamily="65" charset="-120"/>
                <a:cs typeface="Times New Roman" panose="02020603050405020304" pitchFamily="18" charset="0"/>
              </a:rPr>
              <a:t>成績評量辦法宣導</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3812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6620" y="94072"/>
            <a:ext cx="10363200" cy="1143000"/>
          </a:xfrm>
        </p:spPr>
        <p:txBody>
          <a:bodyPr>
            <a:normAutofit/>
          </a:bodyPr>
          <a:lstStyle/>
          <a:p>
            <a:pPr algn="ctr"/>
            <a:r>
              <a:rPr lang="zh-TW" altLang="zh-TW" sz="5400" kern="100" dirty="0">
                <a:ea typeface="標楷體" panose="03000509000000000000" pitchFamily="65" charset="-120"/>
                <a:cs typeface="Times New Roman" panose="02020603050405020304" pitchFamily="18" charset="0"/>
              </a:rPr>
              <a:t>成績評量辦法宣導</a:t>
            </a:r>
            <a:endParaRPr lang="zh-TW" altLang="en-US"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05344" y="1237072"/>
            <a:ext cx="11165746" cy="5230840"/>
          </a:xfrm>
        </p:spPr>
        <p:txBody>
          <a:bodyPr>
            <a:normAutofit lnSpcReduction="10000"/>
          </a:bodyPr>
          <a:lstStyle/>
          <a:p>
            <a:pPr marL="0" indent="0">
              <a:lnSpc>
                <a:spcPct val="150000"/>
              </a:lnSpc>
              <a:buNone/>
            </a:pPr>
            <a:r>
              <a:rPr lang="zh-TW" altLang="en-US" sz="2400" dirty="0">
                <a:latin typeface="標楷體" panose="03000509000000000000" pitchFamily="65" charset="-120"/>
                <a:ea typeface="標楷體" panose="03000509000000000000" pitchFamily="65" charset="-120"/>
              </a:rPr>
              <a:t>七、基於維護學生權益，不得公開呈現個別學生在班級及學校排名。亦不應</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    為學生每一次之評量作個別排名。</a:t>
            </a:r>
          </a:p>
          <a:p>
            <a:pPr marL="0" indent="0">
              <a:lnSpc>
                <a:spcPct val="150000"/>
              </a:lnSpc>
              <a:buNone/>
            </a:pPr>
            <a:r>
              <a:rPr lang="zh-TW" altLang="en-US" sz="2400" dirty="0">
                <a:latin typeface="標楷體" panose="03000509000000000000" pitchFamily="65" charset="-120"/>
                <a:ea typeface="標楷體" panose="03000509000000000000" pitchFamily="65" charset="-120"/>
              </a:rPr>
              <a:t>八、</a:t>
            </a:r>
            <a:r>
              <a:rPr lang="zh-TW" altLang="zh-TW" sz="2400" dirty="0">
                <a:latin typeface="標楷體" panose="03000509000000000000" pitchFamily="65" charset="-120"/>
                <a:ea typeface="標楷體" panose="03000509000000000000" pitchFamily="65" charset="-120"/>
              </a:rPr>
              <a:t>學生修業期滿，符合下列規定者，為成績及格由學校發給畢業證書；未</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符合者，發給修業證明書。</a:t>
            </a:r>
          </a:p>
          <a:p>
            <a:pPr marL="0" lvl="0" indent="0">
              <a:lnSpc>
                <a:spcPct val="150000"/>
              </a:lnSpc>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七大學習領域中有四大學習領域以上，其各領域之畢業總平均成績，</a:t>
            </a:r>
            <a:endParaRPr lang="en-US" altLang="zh-TW" sz="2400" dirty="0">
              <a:latin typeface="標楷體" panose="03000509000000000000" pitchFamily="65" charset="-120"/>
              <a:ea typeface="標楷體" panose="03000509000000000000" pitchFamily="65" charset="-120"/>
            </a:endParaRPr>
          </a:p>
          <a:p>
            <a:pPr marL="0" lvl="0" indent="0">
              <a:lnSpc>
                <a:spcPct val="150000"/>
              </a:lnSpc>
              <a:buNone/>
            </a:pP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均達丙等以上。</a:t>
            </a:r>
          </a:p>
          <a:p>
            <a:pPr marL="0" lvl="0" indent="0">
              <a:lnSpc>
                <a:spcPct val="150000"/>
              </a:lnSpc>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學習期間授課總日數扣除學校核可之公、喪及病假，上課總出席率至</a:t>
            </a:r>
            <a:endParaRPr lang="en-US" altLang="zh-TW" sz="2400" dirty="0">
              <a:latin typeface="標楷體" panose="03000509000000000000" pitchFamily="65" charset="-120"/>
              <a:ea typeface="標楷體" panose="03000509000000000000" pitchFamily="65" charset="-120"/>
            </a:endParaRPr>
          </a:p>
          <a:p>
            <a:pPr marL="0" lvl="0" indent="0">
              <a:lnSpc>
                <a:spcPct val="150000"/>
              </a:lnSpc>
              <a:buNone/>
            </a:pP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少達三分之二以上。</a:t>
            </a: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5810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376" y="3788"/>
            <a:ext cx="7961212" cy="1280890"/>
          </a:xfrm>
        </p:spPr>
        <p:txBody>
          <a:bodyPr>
            <a:noAutofit/>
          </a:bodyPr>
          <a:lstStyle/>
          <a:p>
            <a:r>
              <a:rPr lang="zh-TW" altLang="en-US" sz="4800" b="1" dirty="0">
                <a:latin typeface="標楷體" panose="03000509000000000000" pitchFamily="65" charset="-120"/>
                <a:ea typeface="標楷體" panose="03000509000000000000" pitchFamily="65" charset="-120"/>
              </a:rPr>
              <a:t>本土語暨客語生活學校活動</a:t>
            </a:r>
            <a:endParaRPr lang="zh-TW" altLang="en-US" sz="4800" b="1" dirty="0"/>
          </a:p>
        </p:txBody>
      </p:sp>
      <p:sp>
        <p:nvSpPr>
          <p:cNvPr id="3" name="內容版面配置區 2"/>
          <p:cNvSpPr>
            <a:spLocks noGrp="1"/>
          </p:cNvSpPr>
          <p:nvPr>
            <p:ph idx="1"/>
          </p:nvPr>
        </p:nvSpPr>
        <p:spPr>
          <a:xfrm>
            <a:off x="621736" y="1364841"/>
            <a:ext cx="5102352" cy="1962006"/>
          </a:xfrm>
        </p:spPr>
        <p:txBody>
          <a:bodyPr>
            <a:normAutofit/>
          </a:bodyPr>
          <a:lstStyle/>
          <a:p>
            <a:pPr marL="0" indent="0" algn="ctr">
              <a:buNone/>
            </a:pPr>
            <a:r>
              <a:rPr lang="zh-TW" altLang="en-US" sz="4000" dirty="0">
                <a:solidFill>
                  <a:srgbClr val="FF0000"/>
                </a:solidFill>
                <a:latin typeface="標楷體" panose="03000509000000000000" pitchFamily="65" charset="-120"/>
                <a:ea typeface="標楷體" panose="03000509000000000000" pitchFamily="65" charset="-120"/>
              </a:rPr>
              <a:t>家長與我們一同推動</a:t>
            </a:r>
            <a:r>
              <a:rPr lang="zh-TW" altLang="en-US" sz="4000" dirty="0">
                <a:solidFill>
                  <a:srgbClr val="002060"/>
                </a:solidFill>
                <a:latin typeface="標楷體" panose="03000509000000000000" pitchFamily="65" charset="-120"/>
                <a:ea typeface="標楷體" panose="03000509000000000000" pitchFamily="65" charset="-120"/>
              </a:rPr>
              <a:t>台灣母語</a:t>
            </a:r>
            <a:endParaRPr lang="en-US" altLang="zh-TW" sz="4000" dirty="0">
              <a:solidFill>
                <a:srgbClr val="002060"/>
              </a:solidFill>
              <a:latin typeface="標楷體" panose="03000509000000000000" pitchFamily="65" charset="-120"/>
              <a:ea typeface="標楷體" panose="03000509000000000000" pitchFamily="65" charset="-120"/>
            </a:endParaRPr>
          </a:p>
          <a:p>
            <a:pPr marL="0" indent="0" algn="ctr">
              <a:buNone/>
            </a:pPr>
            <a:r>
              <a:rPr lang="zh-TW" altLang="en-US" sz="4000" dirty="0">
                <a:solidFill>
                  <a:srgbClr val="FF0000"/>
                </a:solidFill>
                <a:latin typeface="標楷體" panose="03000509000000000000" pitchFamily="65" charset="-120"/>
                <a:ea typeface="標楷體" panose="03000509000000000000" pitchFamily="65" charset="-120"/>
              </a:rPr>
              <a:t>珍惜母語、常說母語</a:t>
            </a:r>
          </a:p>
        </p:txBody>
      </p:sp>
      <p:sp>
        <p:nvSpPr>
          <p:cNvPr id="13" name="文字方塊 12"/>
          <p:cNvSpPr txBox="1"/>
          <p:nvPr/>
        </p:nvSpPr>
        <p:spPr>
          <a:xfrm>
            <a:off x="9548263" y="3978948"/>
            <a:ext cx="2126044" cy="369332"/>
          </a:xfrm>
          <a:prstGeom prst="rect">
            <a:avLst/>
          </a:prstGeom>
          <a:noFill/>
        </p:spPr>
        <p:txBody>
          <a:bodyPr wrap="square" rtlCol="0">
            <a:spAutoFit/>
          </a:bodyPr>
          <a:lstStyle/>
          <a:p>
            <a:r>
              <a:rPr lang="zh-TW" altLang="en-US" dirty="0"/>
              <a:t>本土語集會宣導</a:t>
            </a:r>
          </a:p>
        </p:txBody>
      </p:sp>
      <p:sp>
        <p:nvSpPr>
          <p:cNvPr id="15" name="文字方塊 14"/>
          <p:cNvSpPr txBox="1"/>
          <p:nvPr/>
        </p:nvSpPr>
        <p:spPr>
          <a:xfrm>
            <a:off x="1559860" y="6277277"/>
            <a:ext cx="1900077" cy="369332"/>
          </a:xfrm>
          <a:prstGeom prst="rect">
            <a:avLst/>
          </a:prstGeom>
          <a:noFill/>
        </p:spPr>
        <p:txBody>
          <a:bodyPr wrap="square" rtlCol="0">
            <a:spAutoFit/>
          </a:bodyPr>
          <a:lstStyle/>
          <a:p>
            <a:r>
              <a:rPr lang="zh-TW" altLang="en-US" dirty="0"/>
              <a:t>客語生活推廣班</a:t>
            </a:r>
          </a:p>
        </p:txBody>
      </p:sp>
      <p:sp>
        <p:nvSpPr>
          <p:cNvPr id="16" name="文字方塊 15"/>
          <p:cNvSpPr txBox="1"/>
          <p:nvPr/>
        </p:nvSpPr>
        <p:spPr>
          <a:xfrm>
            <a:off x="6445215" y="6334993"/>
            <a:ext cx="2727658" cy="371098"/>
          </a:xfrm>
          <a:prstGeom prst="rect">
            <a:avLst/>
          </a:prstGeom>
          <a:noFill/>
        </p:spPr>
        <p:txBody>
          <a:bodyPr wrap="square" rtlCol="0">
            <a:spAutoFit/>
          </a:bodyPr>
          <a:lstStyle/>
          <a:p>
            <a:r>
              <a:rPr lang="zh-TW" altLang="en-US" dirty="0"/>
              <a:t>校慶多元文化闖關</a:t>
            </a:r>
          </a:p>
        </p:txBody>
      </p:sp>
      <p:sp>
        <p:nvSpPr>
          <p:cNvPr id="18" name="文字方塊 17"/>
          <p:cNvSpPr txBox="1"/>
          <p:nvPr/>
        </p:nvSpPr>
        <p:spPr>
          <a:xfrm>
            <a:off x="9697595" y="6331031"/>
            <a:ext cx="2460556" cy="369332"/>
          </a:xfrm>
          <a:prstGeom prst="rect">
            <a:avLst/>
          </a:prstGeom>
          <a:noFill/>
        </p:spPr>
        <p:txBody>
          <a:bodyPr wrap="square" rtlCol="0">
            <a:spAutoFit/>
          </a:bodyPr>
          <a:lstStyle/>
          <a:p>
            <a:r>
              <a:rPr lang="zh-TW" altLang="en-US" dirty="0"/>
              <a:t>本土語歌謠比賽</a:t>
            </a:r>
          </a:p>
        </p:txBody>
      </p:sp>
      <p:sp>
        <p:nvSpPr>
          <p:cNvPr id="24" name="文字方塊 23"/>
          <p:cNvSpPr txBox="1"/>
          <p:nvPr/>
        </p:nvSpPr>
        <p:spPr>
          <a:xfrm>
            <a:off x="6000299" y="3249385"/>
            <a:ext cx="3081455" cy="367402"/>
          </a:xfrm>
          <a:prstGeom prst="rect">
            <a:avLst/>
          </a:prstGeom>
          <a:noFill/>
        </p:spPr>
        <p:txBody>
          <a:bodyPr wrap="square" rtlCol="0">
            <a:spAutoFit/>
          </a:bodyPr>
          <a:lstStyle/>
          <a:p>
            <a:r>
              <a:rPr lang="zh-TW" altLang="en-US" dirty="0"/>
              <a:t>客語歌謠隊參加歌唱比賽</a:t>
            </a:r>
          </a:p>
        </p:txBody>
      </p:sp>
      <p:sp>
        <p:nvSpPr>
          <p:cNvPr id="20" name="文字方塊 19"/>
          <p:cNvSpPr txBox="1"/>
          <p:nvPr/>
        </p:nvSpPr>
        <p:spPr>
          <a:xfrm>
            <a:off x="9484305" y="2031587"/>
            <a:ext cx="2038797" cy="369332"/>
          </a:xfrm>
          <a:prstGeom prst="rect">
            <a:avLst/>
          </a:prstGeom>
          <a:noFill/>
        </p:spPr>
        <p:txBody>
          <a:bodyPr wrap="square" rtlCol="0">
            <a:spAutoFit/>
          </a:bodyPr>
          <a:lstStyle/>
          <a:p>
            <a:r>
              <a:rPr lang="zh-TW" altLang="en-US" dirty="0"/>
              <a:t>客語認證培訓班</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326" y="2456999"/>
            <a:ext cx="2453896" cy="1531508"/>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65" y="3531154"/>
            <a:ext cx="1828206" cy="2746123"/>
          </a:xfrm>
          <a:prstGeom prst="rect">
            <a:avLst/>
          </a:prstGeom>
        </p:spPr>
      </p:pic>
      <p:pic>
        <p:nvPicPr>
          <p:cNvPr id="17" name="圖片 16"/>
          <p:cNvPicPr/>
          <p:nvPr/>
        </p:nvPicPr>
        <p:blipFill>
          <a:blip r:embed="rId4" cstate="print">
            <a:extLst>
              <a:ext uri="{28A0092B-C50C-407E-A947-70E740481C1C}">
                <a14:useLocalDpi xmlns:a14="http://schemas.microsoft.com/office/drawing/2010/main" val="0"/>
              </a:ext>
            </a:extLst>
          </a:blip>
          <a:stretch>
            <a:fillRect/>
          </a:stretch>
        </p:blipFill>
        <p:spPr>
          <a:xfrm>
            <a:off x="5901523" y="1364840"/>
            <a:ext cx="2686050" cy="1842090"/>
          </a:xfrm>
          <a:prstGeom prst="rect">
            <a:avLst/>
          </a:prstGeom>
        </p:spPr>
      </p:pic>
      <p:pic>
        <p:nvPicPr>
          <p:cNvPr id="21" name="圖片 20"/>
          <p:cNvPicPr/>
          <p:nvPr/>
        </p:nvPicPr>
        <p:blipFill>
          <a:blip r:embed="rId5" cstate="print">
            <a:extLst>
              <a:ext uri="{28A0092B-C50C-407E-A947-70E740481C1C}">
                <a14:useLocalDpi xmlns:a14="http://schemas.microsoft.com/office/drawing/2010/main" val="0"/>
              </a:ext>
            </a:extLst>
          </a:blip>
          <a:stretch>
            <a:fillRect/>
          </a:stretch>
        </p:blipFill>
        <p:spPr>
          <a:xfrm>
            <a:off x="5397353" y="3700631"/>
            <a:ext cx="3138298" cy="2553896"/>
          </a:xfrm>
          <a:prstGeom prst="rect">
            <a:avLst/>
          </a:prstGeom>
        </p:spPr>
      </p:pic>
      <p:pic>
        <p:nvPicPr>
          <p:cNvPr id="22" name="圖片 21"/>
          <p:cNvPicPr/>
          <p:nvPr/>
        </p:nvPicPr>
        <p:blipFill>
          <a:blip r:embed="rId6" cstate="print">
            <a:extLst>
              <a:ext uri="{28A0092B-C50C-407E-A947-70E740481C1C}">
                <a14:useLocalDpi xmlns:a14="http://schemas.microsoft.com/office/drawing/2010/main" val="0"/>
              </a:ext>
            </a:extLst>
          </a:blip>
          <a:stretch>
            <a:fillRect/>
          </a:stretch>
        </p:blipFill>
        <p:spPr>
          <a:xfrm>
            <a:off x="2846438" y="3531154"/>
            <a:ext cx="2091322" cy="1264920"/>
          </a:xfrm>
          <a:prstGeom prst="rect">
            <a:avLst/>
          </a:prstGeom>
        </p:spPr>
      </p:pic>
      <p:pic>
        <p:nvPicPr>
          <p:cNvPr id="23" name="圖片 22"/>
          <p:cNvPicPr/>
          <p:nvPr/>
        </p:nvPicPr>
        <p:blipFill>
          <a:blip r:embed="rId7" cstate="print">
            <a:extLst>
              <a:ext uri="{28A0092B-C50C-407E-A947-70E740481C1C}">
                <a14:useLocalDpi xmlns:a14="http://schemas.microsoft.com/office/drawing/2010/main" val="0"/>
              </a:ext>
            </a:extLst>
          </a:blip>
          <a:stretch>
            <a:fillRect/>
          </a:stretch>
        </p:blipFill>
        <p:spPr>
          <a:xfrm>
            <a:off x="2846438" y="4889428"/>
            <a:ext cx="2091322" cy="1400810"/>
          </a:xfrm>
          <a:prstGeom prst="rect">
            <a:avLst/>
          </a:prstGeom>
        </p:spPr>
      </p:pic>
      <p:pic>
        <p:nvPicPr>
          <p:cNvPr id="25" name="圖片 24"/>
          <p:cNvPicPr/>
          <p:nvPr/>
        </p:nvPicPr>
        <p:blipFill>
          <a:blip r:embed="rId8" cstate="print">
            <a:extLst>
              <a:ext uri="{28A0092B-C50C-407E-A947-70E740481C1C}">
                <a14:useLocalDpi xmlns:a14="http://schemas.microsoft.com/office/drawing/2010/main" val="0"/>
              </a:ext>
            </a:extLst>
          </a:blip>
          <a:stretch>
            <a:fillRect/>
          </a:stretch>
        </p:blipFill>
        <p:spPr>
          <a:xfrm>
            <a:off x="9167325" y="428699"/>
            <a:ext cx="1247449" cy="1609546"/>
          </a:xfrm>
          <a:prstGeom prst="rect">
            <a:avLst/>
          </a:prstGeom>
        </p:spPr>
      </p:pic>
      <p:pic>
        <p:nvPicPr>
          <p:cNvPr id="26" name="圖片 25"/>
          <p:cNvPicPr/>
          <p:nvPr/>
        </p:nvPicPr>
        <p:blipFill>
          <a:blip r:embed="rId9" cstate="print">
            <a:extLst>
              <a:ext uri="{28A0092B-C50C-407E-A947-70E740481C1C}">
                <a14:useLocalDpi xmlns:a14="http://schemas.microsoft.com/office/drawing/2010/main" val="0"/>
              </a:ext>
            </a:extLst>
          </a:blip>
          <a:stretch>
            <a:fillRect/>
          </a:stretch>
        </p:blipFill>
        <p:spPr>
          <a:xfrm>
            <a:off x="10515600" y="428699"/>
            <a:ext cx="1108328" cy="1623209"/>
          </a:xfrm>
          <a:prstGeom prst="rect">
            <a:avLst/>
          </a:prstGeom>
        </p:spPr>
      </p:pic>
      <p:pic>
        <p:nvPicPr>
          <p:cNvPr id="27" name="圖片 26"/>
          <p:cNvPicPr/>
          <p:nvPr/>
        </p:nvPicPr>
        <p:blipFill>
          <a:blip r:embed="rId10" cstate="print">
            <a:extLst>
              <a:ext uri="{28A0092B-C50C-407E-A947-70E740481C1C}">
                <a14:useLocalDpi xmlns:a14="http://schemas.microsoft.com/office/drawing/2010/main" val="0"/>
              </a:ext>
            </a:extLst>
          </a:blip>
          <a:stretch>
            <a:fillRect/>
          </a:stretch>
        </p:blipFill>
        <p:spPr>
          <a:xfrm>
            <a:off x="9167326" y="4404360"/>
            <a:ext cx="2506981" cy="1885878"/>
          </a:xfrm>
          <a:prstGeom prst="rect">
            <a:avLst/>
          </a:prstGeom>
        </p:spPr>
      </p:pic>
    </p:spTree>
    <p:extLst>
      <p:ext uri="{BB962C8B-B14F-4D97-AF65-F5344CB8AC3E}">
        <p14:creationId xmlns:p14="http://schemas.microsoft.com/office/powerpoint/2010/main" val="30997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1149292" y="1018622"/>
            <a:ext cx="10515600" cy="2852737"/>
          </a:xfrm>
        </p:spPr>
        <p:txBody>
          <a:bodyPr>
            <a:normAutofit/>
          </a:bodyPr>
          <a:lstStyle/>
          <a:p>
            <a:pPr algn="ctr"/>
            <a:r>
              <a:rPr lang="zh-TW" altLang="en-US" sz="9600" dirty="0">
                <a:latin typeface="標楷體" panose="03000509000000000000" pitchFamily="65" charset="-120"/>
                <a:ea typeface="標楷體" panose="03000509000000000000" pitchFamily="65" charset="-120"/>
              </a:rPr>
              <a:t>學務篇</a:t>
            </a:r>
          </a:p>
        </p:txBody>
      </p:sp>
      <p:pic>
        <p:nvPicPr>
          <p:cNvPr id="3" name="圖片 2">
            <a:extLst>
              <a:ext uri="{FF2B5EF4-FFF2-40B4-BE49-F238E27FC236}">
                <a16:creationId xmlns:a16="http://schemas.microsoft.com/office/drawing/2014/main" id="{8E4DC392-46A0-4FB3-895F-176AEED13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607" y="2649470"/>
            <a:ext cx="953328" cy="924059"/>
          </a:xfrm>
          <a:prstGeom prst="rect">
            <a:avLst/>
          </a:prstGeom>
        </p:spPr>
      </p:pic>
    </p:spTree>
    <p:extLst>
      <p:ext uri="{BB962C8B-B14F-4D97-AF65-F5344CB8AC3E}">
        <p14:creationId xmlns:p14="http://schemas.microsoft.com/office/powerpoint/2010/main" val="66179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67334" y="0"/>
            <a:ext cx="9199456" cy="1109565"/>
          </a:xfrm>
        </p:spPr>
        <p:txBody>
          <a:bodyPr>
            <a:normAutofit/>
          </a:bodyPr>
          <a:lstStyle/>
          <a:p>
            <a:r>
              <a:rPr lang="zh-TW" altLang="en-US" dirty="0">
                <a:latin typeface="標楷體" panose="03000509000000000000" pitchFamily="65" charset="-120"/>
                <a:ea typeface="標楷體" panose="03000509000000000000" pitchFamily="65" charset="-120"/>
              </a:rPr>
              <a:t>交通安全宣導</a:t>
            </a:r>
            <a:r>
              <a:rPr lang="en-US" altLang="zh-TW"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舊社國小家長接送區域圖</a:t>
            </a:r>
          </a:p>
        </p:txBody>
      </p:sp>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3578" y="1056737"/>
            <a:ext cx="7946968" cy="5724780"/>
          </a:xfrm>
        </p:spPr>
      </p:pic>
    </p:spTree>
    <p:extLst>
      <p:ext uri="{BB962C8B-B14F-4D97-AF65-F5344CB8AC3E}">
        <p14:creationId xmlns:p14="http://schemas.microsoft.com/office/powerpoint/2010/main" val="346974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1814" y="908066"/>
            <a:ext cx="9220986" cy="1325563"/>
          </a:xfrm>
        </p:spPr>
        <p:txBody>
          <a:bodyPr>
            <a:normAutofit fontScale="90000"/>
          </a:bodyPr>
          <a:lstStyle/>
          <a:p>
            <a:pPr>
              <a:spcAft>
                <a:spcPts val="0"/>
              </a:spcAft>
            </a:pPr>
            <a:br>
              <a:rPr lang="en-US" altLang="zh-TW" kern="100" dirty="0">
                <a:effectLst/>
                <a:latin typeface="Calibri" panose="020F0502020204030204" pitchFamily="34" charset="0"/>
                <a:ea typeface="標楷體" panose="03000509000000000000" pitchFamily="65" charset="-120"/>
                <a:cs typeface="Times New Roman" panose="02020603050405020304" pitchFamily="18" charset="0"/>
              </a:rPr>
            </a:br>
            <a:r>
              <a:rPr lang="zh-TW" altLang="zh-TW" kern="100" dirty="0">
                <a:effectLst/>
                <a:latin typeface="Calibri" panose="020F0502020204030204" pitchFamily="34" charset="0"/>
                <a:ea typeface="標楷體" panose="03000509000000000000" pitchFamily="65" charset="-120"/>
                <a:cs typeface="Times New Roman" panose="02020603050405020304" pitchFamily="18" charset="0"/>
              </a:rPr>
              <a:t>汽車請勿停靠機車區，以免車輛移動時</a:t>
            </a:r>
            <a:br>
              <a:rPr lang="en-US" altLang="zh-TW" kern="100" dirty="0">
                <a:effectLst/>
                <a:latin typeface="Calibri" panose="020F0502020204030204" pitchFamily="34" charset="0"/>
                <a:ea typeface="標楷體" panose="03000509000000000000" pitchFamily="65" charset="-120"/>
                <a:cs typeface="Times New Roman" panose="02020603050405020304" pitchFamily="18" charset="0"/>
              </a:rPr>
            </a:br>
            <a:r>
              <a:rPr lang="zh-TW" altLang="zh-TW" kern="100" dirty="0">
                <a:effectLst/>
                <a:latin typeface="Calibri" panose="020F0502020204030204" pitchFamily="34" charset="0"/>
                <a:ea typeface="標楷體" panose="03000509000000000000" pitchFamily="65" charset="-120"/>
                <a:cs typeface="Times New Roman" panose="02020603050405020304" pitchFamily="18" charset="0"/>
              </a:rPr>
              <a:t>視線死角造成可能的意外擦撞</a:t>
            </a:r>
            <a:r>
              <a:rPr lang="zh-TW" altLang="en-US" kern="100" dirty="0">
                <a:effectLst/>
                <a:latin typeface="Calibri" panose="020F0502020204030204" pitchFamily="34" charset="0"/>
                <a:ea typeface="標楷體" panose="03000509000000000000" pitchFamily="65" charset="-120"/>
                <a:cs typeface="Times New Roman" panose="02020603050405020304" pitchFamily="18" charset="0"/>
              </a:rPr>
              <a:t>。</a:t>
            </a:r>
            <a:br>
              <a:rPr lang="zh-TW" altLang="zh-TW" sz="3200" kern="100" dirty="0">
                <a:latin typeface="Calibri" panose="020F0502020204030204" pitchFamily="34" charset="0"/>
                <a:cs typeface="Times New Roman" panose="02020603050405020304" pitchFamily="18" charset="0"/>
              </a:rPr>
            </a:br>
            <a:endParaRPr lang="zh-TW" altLang="en-US" dirty="0"/>
          </a:p>
        </p:txBody>
      </p:sp>
      <p:pic>
        <p:nvPicPr>
          <p:cNvPr id="12" name="內容版面配置區 1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08401" y="2390878"/>
            <a:ext cx="5257143" cy="3962953"/>
          </a:xfrm>
          <a:prstGeom prst="rect">
            <a:avLst/>
          </a:prstGeom>
          <a:noFill/>
          <a:ln>
            <a:noFill/>
          </a:ln>
        </p:spPr>
      </p:pic>
    </p:spTree>
    <p:extLst>
      <p:ext uri="{BB962C8B-B14F-4D97-AF65-F5344CB8AC3E}">
        <p14:creationId xmlns:p14="http://schemas.microsoft.com/office/powerpoint/2010/main" val="350166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3983" y="887560"/>
            <a:ext cx="9241103" cy="1325563"/>
          </a:xfrm>
        </p:spPr>
        <p:txBody>
          <a:bodyPr>
            <a:normAutofit fontScale="90000"/>
          </a:bodyPr>
          <a:lstStyle/>
          <a:p>
            <a:br>
              <a:rPr lang="en-US" altLang="zh-TW" dirty="0">
                <a:latin typeface="標楷體" panose="03000509000000000000" pitchFamily="65" charset="-120"/>
                <a:ea typeface="標楷體" panose="03000509000000000000" pitchFamily="65" charset="-120"/>
              </a:rPr>
            </a:br>
            <a:r>
              <a:rPr lang="zh-TW" altLang="zh-TW" dirty="0">
                <a:latin typeface="標楷體" panose="03000509000000000000" pitchFamily="65" charset="-120"/>
                <a:ea typeface="標楷體" panose="03000509000000000000" pitchFamily="65" charset="-120"/>
              </a:rPr>
              <a:t>機車請勿停靠汽車區，以免車輛移動時</a:t>
            </a:r>
            <a:br>
              <a:rPr lang="en-US" altLang="zh-TW" dirty="0">
                <a:latin typeface="標楷體" panose="03000509000000000000" pitchFamily="65" charset="-120"/>
                <a:ea typeface="標楷體" panose="03000509000000000000" pitchFamily="65" charset="-120"/>
              </a:rPr>
            </a:br>
            <a:r>
              <a:rPr lang="zh-TW" altLang="zh-TW" dirty="0">
                <a:latin typeface="標楷體" panose="03000509000000000000" pitchFamily="65" charset="-120"/>
                <a:ea typeface="標楷體" panose="03000509000000000000" pitchFamily="65" charset="-120"/>
              </a:rPr>
              <a:t>視線死角造成可能的意外擦撞</a:t>
            </a:r>
            <a:br>
              <a:rPr lang="zh-TW"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589" y="2458122"/>
            <a:ext cx="6529892" cy="4399878"/>
          </a:xfrm>
          <a:prstGeom prst="rect">
            <a:avLst/>
          </a:prstGeom>
          <a:noFill/>
          <a:ln>
            <a:noFill/>
          </a:ln>
        </p:spPr>
      </p:pic>
    </p:spTree>
    <p:extLst>
      <p:ext uri="{BB962C8B-B14F-4D97-AF65-F5344CB8AC3E}">
        <p14:creationId xmlns:p14="http://schemas.microsoft.com/office/powerpoint/2010/main" val="176700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1479223" y="1131744"/>
            <a:ext cx="10515600" cy="2852737"/>
          </a:xfrm>
        </p:spPr>
        <p:txBody>
          <a:bodyPr>
            <a:normAutofit/>
          </a:bodyPr>
          <a:lstStyle/>
          <a:p>
            <a:pPr algn="ctr"/>
            <a:r>
              <a:rPr lang="zh-TW" altLang="en-US" sz="9600" dirty="0">
                <a:latin typeface="標楷體" panose="03000509000000000000" pitchFamily="65" charset="-120"/>
                <a:ea typeface="標楷體" panose="03000509000000000000" pitchFamily="65" charset="-120"/>
              </a:rPr>
              <a:t>輔導篇</a:t>
            </a:r>
          </a:p>
        </p:txBody>
      </p:sp>
      <p:pic>
        <p:nvPicPr>
          <p:cNvPr id="3" name="圖片 2">
            <a:extLst>
              <a:ext uri="{FF2B5EF4-FFF2-40B4-BE49-F238E27FC236}">
                <a16:creationId xmlns:a16="http://schemas.microsoft.com/office/drawing/2014/main" id="{0CC196C6-92D4-4C4E-B5FA-CFCE4127E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11" y="2781447"/>
            <a:ext cx="953328" cy="924059"/>
          </a:xfrm>
          <a:prstGeom prst="rect">
            <a:avLst/>
          </a:prstGeom>
        </p:spPr>
      </p:pic>
    </p:spTree>
    <p:extLst>
      <p:ext uri="{BB962C8B-B14F-4D97-AF65-F5344CB8AC3E}">
        <p14:creationId xmlns:p14="http://schemas.microsoft.com/office/powerpoint/2010/main" val="150602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616" y="2694420"/>
            <a:ext cx="5266386" cy="1325563"/>
          </a:xfrm>
        </p:spPr>
        <p:txBody>
          <a:bodyPr>
            <a:noAutofit/>
          </a:bodyPr>
          <a:lstStyle/>
          <a:p>
            <a:br>
              <a:rPr lang="en-US" altLang="zh-TW" sz="32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臺南新興國中</a:t>
            </a:r>
            <a:r>
              <a:rPr lang="en-US" altLang="zh-TW" sz="3200" dirty="0">
                <a:latin typeface="標楷體" panose="03000509000000000000" pitchFamily="65" charset="-120"/>
                <a:ea typeface="標楷體" panose="03000509000000000000" pitchFamily="65" charset="-120"/>
              </a:rPr>
              <a:t>~</a:t>
            </a:r>
            <a:br>
              <a:rPr lang="en-US" altLang="zh-TW" sz="32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等著接小孩的整齊機車線，車頭均朝外</a:t>
            </a:r>
            <a:r>
              <a:rPr lang="en-US" altLang="zh-TW" sz="3200" dirty="0">
                <a:latin typeface="標楷體" panose="03000509000000000000" pitchFamily="65" charset="-120"/>
                <a:ea typeface="標楷體" panose="03000509000000000000" pitchFamily="65" charset="-120"/>
              </a:rPr>
              <a:t>!</a:t>
            </a:r>
            <a:br>
              <a:rPr lang="en-US" altLang="zh-TW" sz="32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家長的身教，給孩子最直接的影響</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期待舊社國小的優質家長們，一起來試試，讓我們接送孩子時，</a:t>
            </a:r>
            <a:r>
              <a:rPr lang="zh-TW" altLang="en-US" sz="3200" dirty="0">
                <a:solidFill>
                  <a:srgbClr val="FF0000"/>
                </a:solidFill>
                <a:latin typeface="標楷體" panose="03000509000000000000" pitchFamily="65" charset="-120"/>
                <a:ea typeface="標楷體" panose="03000509000000000000" pitchFamily="65" charset="-120"/>
              </a:rPr>
              <a:t>盡可能車頭朝外，車與車之間平行</a:t>
            </a:r>
            <a:r>
              <a:rPr lang="zh-TW" altLang="en-US" sz="3200" dirty="0">
                <a:latin typeface="標楷體" panose="03000509000000000000" pitchFamily="65" charset="-120"/>
                <a:ea typeface="標楷體" panose="03000509000000000000" pitchFamily="65" charset="-120"/>
              </a:rPr>
              <a:t>，勿橫七豎八，以免造成視覺死角，會更危險喔</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pic>
        <p:nvPicPr>
          <p:cNvPr id="1026" name="Picture 2" descr="http://static.ettoday.net/images/2144/d21441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5751" y="1349877"/>
            <a:ext cx="5574034" cy="373727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598139" y="265290"/>
            <a:ext cx="3034362" cy="830997"/>
          </a:xfrm>
          <a:prstGeom prst="rect">
            <a:avLst/>
          </a:prstGeom>
        </p:spPr>
        <p:txBody>
          <a:bodyPr wrap="square">
            <a:spAutoFit/>
          </a:bodyPr>
          <a:lstStyle/>
          <a:p>
            <a:r>
              <a:rPr lang="zh-TW" altLang="en-US" sz="4800" dirty="0">
                <a:latin typeface="標楷體" panose="03000509000000000000" pitchFamily="65" charset="-120"/>
                <a:ea typeface="標楷體" panose="03000509000000000000" pitchFamily="65" charset="-120"/>
              </a:rPr>
              <a:t>新聞報報</a:t>
            </a:r>
            <a:r>
              <a:rPr lang="en-US" altLang="zh-TW" sz="4800" dirty="0">
                <a:latin typeface="標楷體" panose="03000509000000000000" pitchFamily="65" charset="-120"/>
                <a:ea typeface="標楷體" panose="03000509000000000000" pitchFamily="65" charset="-120"/>
              </a:rPr>
              <a:t>!</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340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7496" y="287337"/>
            <a:ext cx="7957008" cy="1325563"/>
          </a:xfrm>
        </p:spPr>
        <p:txBody>
          <a:bodyPr/>
          <a:lstStyle/>
          <a:p>
            <a:r>
              <a:rPr lang="zh-TW" altLang="en-US" dirty="0">
                <a:latin typeface="標楷體" panose="03000509000000000000" pitchFamily="65" charset="-120"/>
                <a:ea typeface="標楷體" panose="03000509000000000000" pitchFamily="65" charset="-120"/>
              </a:rPr>
              <a:t>守護終身交通安全四大守則</a:t>
            </a:r>
            <a:endParaRPr lang="zh-TW" altLang="en-US" dirty="0"/>
          </a:p>
        </p:txBody>
      </p:sp>
      <p:sp>
        <p:nvSpPr>
          <p:cNvPr id="3" name="內容版面配置區 2"/>
          <p:cNvSpPr>
            <a:spLocks noGrp="1"/>
          </p:cNvSpPr>
          <p:nvPr>
            <p:ph idx="1"/>
          </p:nvPr>
        </p:nvSpPr>
        <p:spPr>
          <a:xfrm>
            <a:off x="914400" y="1445591"/>
            <a:ext cx="10363200" cy="4879975"/>
          </a:xfrm>
        </p:spPr>
        <p:txBody>
          <a:bodyPr/>
          <a:lstStyle/>
          <a:p>
            <a:pPr marL="0" indent="0">
              <a:buNone/>
            </a:pPr>
            <a:r>
              <a:rPr lang="zh-TW" altLang="en-US" dirty="0">
                <a:latin typeface="標楷體" panose="03000509000000000000" pitchFamily="65" charset="-120"/>
                <a:ea typeface="標楷體" panose="03000509000000000000" pitchFamily="65" charset="-120"/>
              </a:rPr>
              <a:t>（一）</a:t>
            </a:r>
            <a:r>
              <a:rPr lang="zh-TW" altLang="en-US" dirty="0">
                <a:solidFill>
                  <a:srgbClr val="0070C0"/>
                </a:solidFill>
                <a:latin typeface="標楷體" panose="03000509000000000000" pitchFamily="65" charset="-120"/>
                <a:ea typeface="標楷體" panose="03000509000000000000" pitchFamily="65" charset="-120"/>
              </a:rPr>
              <a:t>我看得見你，你看得見我</a:t>
            </a:r>
            <a:r>
              <a:rPr lang="zh-TW" altLang="en-US" dirty="0">
                <a:latin typeface="標楷體" panose="03000509000000000000" pitchFamily="65" charset="-120"/>
                <a:ea typeface="標楷體" panose="03000509000000000000" pitchFamily="65" charset="-120"/>
              </a:rPr>
              <a:t>─交通最安全。</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（二）</a:t>
            </a:r>
            <a:r>
              <a:rPr lang="zh-TW" altLang="en-US" dirty="0">
                <a:solidFill>
                  <a:srgbClr val="0070C0"/>
                </a:solidFill>
                <a:latin typeface="標楷體" panose="03000509000000000000" pitchFamily="65" charset="-120"/>
                <a:ea typeface="標楷體" panose="03000509000000000000" pitchFamily="65" charset="-120"/>
              </a:rPr>
              <a:t>謹守安全空間</a:t>
            </a:r>
            <a:r>
              <a:rPr lang="zh-TW" altLang="en-US" dirty="0">
                <a:latin typeface="標楷體" panose="03000509000000000000" pitchFamily="65" charset="-120"/>
                <a:ea typeface="標楷體" panose="03000509000000000000" pitchFamily="65" charset="-120"/>
              </a:rPr>
              <a:t>─不做沒有絕對安全把握的交通行為。</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solidFill>
                  <a:srgbClr val="FF0000"/>
                </a:solidFill>
                <a:latin typeface="標楷體" panose="03000509000000000000" pitchFamily="65" charset="-120"/>
                <a:ea typeface="標楷體" panose="03000509000000000000" pitchFamily="65" charset="-120"/>
              </a:rPr>
              <a:t>       </a:t>
            </a:r>
            <a:r>
              <a:rPr lang="en-US" altLang="zh-TW" dirty="0">
                <a:solidFill>
                  <a:srgbClr val="FF0000"/>
                </a:solidFill>
                <a:latin typeface="標楷體" panose="03000509000000000000" pitchFamily="65" charset="-120"/>
                <a:ea typeface="標楷體" panose="03000509000000000000" pitchFamily="65" charset="-120"/>
              </a:rPr>
              <a:t>ex.</a:t>
            </a:r>
            <a:r>
              <a:rPr lang="zh-TW" altLang="en-US" dirty="0">
                <a:solidFill>
                  <a:srgbClr val="FF0000"/>
                </a:solidFill>
                <a:latin typeface="標楷體" panose="03000509000000000000" pitchFamily="65" charset="-120"/>
                <a:ea typeface="標楷體" panose="03000509000000000000" pitchFamily="65" charset="-120"/>
              </a:rPr>
              <a:t>不擅闖馬路</a:t>
            </a:r>
            <a:r>
              <a:rPr lang="zh-TW" altLang="en-US" dirty="0">
                <a:solidFill>
                  <a:srgbClr val="FF0000"/>
                </a:solidFill>
                <a:latin typeface="新細明體" panose="02020500000000000000" pitchFamily="18" charset="-120"/>
                <a:ea typeface="新細明體" panose="02020500000000000000" pitchFamily="18" charset="-120"/>
              </a:rPr>
              <a:t>、</a:t>
            </a:r>
            <a:r>
              <a:rPr lang="zh-TW" altLang="en-US" dirty="0">
                <a:solidFill>
                  <a:srgbClr val="FF0000"/>
                </a:solidFill>
                <a:latin typeface="標楷體" panose="03000509000000000000" pitchFamily="65" charset="-120"/>
                <a:ea typeface="標楷體" panose="03000509000000000000" pitchFamily="65" charset="-120"/>
              </a:rPr>
              <a:t>硬闖紅燈</a:t>
            </a:r>
            <a:endParaRPr lang="en-US" altLang="zh-TW"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（三）</a:t>
            </a:r>
            <a:r>
              <a:rPr lang="zh-TW" altLang="en-US" dirty="0">
                <a:solidFill>
                  <a:srgbClr val="0070C0"/>
                </a:solidFill>
                <a:latin typeface="標楷體" panose="03000509000000000000" pitchFamily="65" charset="-120"/>
                <a:ea typeface="標楷體" panose="03000509000000000000" pitchFamily="65" charset="-120"/>
              </a:rPr>
              <a:t>利他用路觀</a:t>
            </a:r>
            <a:r>
              <a:rPr lang="zh-TW" altLang="en-US" dirty="0">
                <a:latin typeface="標楷體" panose="03000509000000000000" pitchFamily="65" charset="-120"/>
                <a:ea typeface="標楷體" panose="03000509000000000000" pitchFamily="65" charset="-120"/>
              </a:rPr>
              <a:t>─不做妨礙他人安全與方便的交通行為。</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solidFill>
                  <a:srgbClr val="FF0000"/>
                </a:solidFill>
                <a:latin typeface="標楷體" panose="03000509000000000000" pitchFamily="65" charset="-120"/>
                <a:ea typeface="標楷體" panose="03000509000000000000" pitchFamily="65" charset="-120"/>
              </a:rPr>
              <a:t>       </a:t>
            </a:r>
            <a:r>
              <a:rPr lang="en-US" altLang="zh-TW" dirty="0">
                <a:solidFill>
                  <a:srgbClr val="FF0000"/>
                </a:solidFill>
                <a:latin typeface="標楷體" panose="03000509000000000000" pitchFamily="65" charset="-120"/>
                <a:ea typeface="標楷體" panose="03000509000000000000" pitchFamily="65" charset="-120"/>
              </a:rPr>
              <a:t>ex.</a:t>
            </a:r>
            <a:r>
              <a:rPr lang="zh-TW" altLang="en-US" dirty="0">
                <a:solidFill>
                  <a:srgbClr val="FF0000"/>
                </a:solidFill>
                <a:latin typeface="標楷體" panose="03000509000000000000" pitchFamily="65" charset="-120"/>
                <a:ea typeface="標楷體" panose="03000509000000000000" pitchFamily="65" charset="-120"/>
              </a:rPr>
              <a:t>轉彎處不違規停車</a:t>
            </a:r>
            <a:r>
              <a:rPr lang="zh-TW" altLang="en-US" dirty="0">
                <a:solidFill>
                  <a:srgbClr val="FF0000"/>
                </a:solidFill>
                <a:latin typeface="新細明體" panose="02020500000000000000" pitchFamily="18" charset="-120"/>
                <a:ea typeface="新細明體" panose="02020500000000000000" pitchFamily="18" charset="-120"/>
              </a:rPr>
              <a:t>、</a:t>
            </a:r>
            <a:r>
              <a:rPr lang="zh-TW" altLang="en-US" dirty="0">
                <a:solidFill>
                  <a:srgbClr val="FF0000"/>
                </a:solidFill>
                <a:latin typeface="標楷體" panose="03000509000000000000" pitchFamily="65" charset="-120"/>
                <a:ea typeface="標楷體" panose="03000509000000000000" pitchFamily="65" charset="-120"/>
              </a:rPr>
              <a:t>不並排停靠接送或買早餐    </a:t>
            </a:r>
            <a:endParaRPr lang="en-US" altLang="zh-TW"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（四）</a:t>
            </a:r>
            <a:r>
              <a:rPr lang="zh-TW" altLang="en-US" dirty="0">
                <a:solidFill>
                  <a:srgbClr val="0070C0"/>
                </a:solidFill>
                <a:latin typeface="標楷體" panose="03000509000000000000" pitchFamily="65" charset="-120"/>
                <a:ea typeface="標楷體" panose="03000509000000000000" pitchFamily="65" charset="-120"/>
              </a:rPr>
              <a:t>防衛兼顧的安全用路行為</a:t>
            </a:r>
            <a:r>
              <a:rPr lang="zh-TW" altLang="en-US" dirty="0">
                <a:latin typeface="標楷體" panose="03000509000000000000" pitchFamily="65" charset="-120"/>
                <a:ea typeface="標楷體" panose="03000509000000000000" pitchFamily="65" charset="-120"/>
              </a:rPr>
              <a:t>─不做事故的製造者，也</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不成為無辜的事故受害者</a:t>
            </a:r>
            <a:r>
              <a:rPr lang="zh-TW" altLang="en-US" dirty="0"/>
              <a:t>。</a:t>
            </a:r>
            <a:endParaRPr lang="en-US" altLang="zh-TW" dirty="0"/>
          </a:p>
          <a:p>
            <a:pPr marL="0" indent="0">
              <a:buNone/>
            </a:pPr>
            <a:r>
              <a:rPr lang="zh-TW" altLang="en-US" dirty="0"/>
              <a:t>              </a:t>
            </a:r>
            <a:r>
              <a:rPr lang="en-US" altLang="zh-TW" dirty="0">
                <a:solidFill>
                  <a:srgbClr val="FF0000"/>
                </a:solidFill>
                <a:latin typeface="標楷體" panose="03000509000000000000" pitchFamily="65" charset="-120"/>
                <a:ea typeface="標楷體" panose="03000509000000000000" pitchFamily="65" charset="-120"/>
              </a:rPr>
              <a:t>ex.</a:t>
            </a:r>
            <a:r>
              <a:rPr lang="zh-TW" altLang="en-US" dirty="0">
                <a:solidFill>
                  <a:srgbClr val="FF0000"/>
                </a:solidFill>
                <a:latin typeface="標楷體" panose="03000509000000000000" pitchFamily="65" charset="-120"/>
                <a:ea typeface="標楷體" panose="03000509000000000000" pitchFamily="65" charset="-120"/>
              </a:rPr>
              <a:t>不酒駕</a:t>
            </a:r>
            <a:r>
              <a:rPr lang="zh-TW" altLang="en-US" dirty="0">
                <a:solidFill>
                  <a:srgbClr val="FF0000"/>
                </a:solidFill>
                <a:latin typeface="新細明體" panose="02020500000000000000" pitchFamily="18" charset="-120"/>
                <a:ea typeface="新細明體" panose="02020500000000000000" pitchFamily="18" charset="-120"/>
              </a:rPr>
              <a:t>、</a:t>
            </a:r>
            <a:r>
              <a:rPr lang="zh-TW" altLang="en-US" dirty="0">
                <a:solidFill>
                  <a:srgbClr val="FF0000"/>
                </a:solidFill>
                <a:latin typeface="標楷體" panose="03000509000000000000" pitchFamily="65" charset="-120"/>
                <a:ea typeface="標楷體" panose="03000509000000000000" pitchFamily="65" charset="-120"/>
              </a:rPr>
              <a:t>不超速</a:t>
            </a:r>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93162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366887"/>
            <a:ext cx="9144000" cy="1131303"/>
          </a:xfrm>
        </p:spPr>
        <p:txBody>
          <a:bodyPr>
            <a:normAutofit/>
          </a:bodyPr>
          <a:lstStyle/>
          <a:p>
            <a:pPr algn="ctr"/>
            <a:r>
              <a:rPr lang="zh-TW" altLang="en-US" sz="5400" dirty="0">
                <a:latin typeface="標楷體" panose="03000509000000000000" pitchFamily="65" charset="-120"/>
                <a:ea typeface="標楷體" panose="03000509000000000000" pitchFamily="65" charset="-120"/>
              </a:rPr>
              <a:t>防災教育安全宣導</a:t>
            </a:r>
          </a:p>
        </p:txBody>
      </p:sp>
      <p:pic>
        <p:nvPicPr>
          <p:cNvPr id="2050" name="Picture 2" descr="http://pic.pimg.tw/mygod0328/95caee2e15b645806bd3650d5d3a35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434" y="3049669"/>
            <a:ext cx="3469752" cy="26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4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785" y="290532"/>
            <a:ext cx="10515600" cy="822652"/>
          </a:xfrm>
        </p:spPr>
        <p:txBody>
          <a:bodyPr/>
          <a:lstStyle/>
          <a:p>
            <a:pPr algn="ctr"/>
            <a:r>
              <a:rPr lang="zh-TW" altLang="en-US" dirty="0">
                <a:latin typeface="標楷體" panose="03000509000000000000" pitchFamily="65" charset="-120"/>
                <a:ea typeface="標楷體" panose="03000509000000000000" pitchFamily="65" charset="-120"/>
              </a:rPr>
              <a:t>舊社國小防災教育演練</a:t>
            </a:r>
          </a:p>
        </p:txBody>
      </p:sp>
      <p:sp>
        <p:nvSpPr>
          <p:cNvPr id="3" name="內容版面配置區 2"/>
          <p:cNvSpPr>
            <a:spLocks noGrp="1"/>
          </p:cNvSpPr>
          <p:nvPr>
            <p:ph idx="1"/>
          </p:nvPr>
        </p:nvSpPr>
        <p:spPr>
          <a:xfrm>
            <a:off x="838200" y="1260857"/>
            <a:ext cx="11027485" cy="2110029"/>
          </a:xfrm>
        </p:spPr>
        <p:txBody>
          <a:bodyPr>
            <a:normAutofit fontScale="92500" lnSpcReduction="20000"/>
          </a:bodyPr>
          <a:lstStyle/>
          <a:p>
            <a:r>
              <a:rPr lang="en-US" altLang="zh-TW" sz="2800" dirty="0">
                <a:latin typeface="標楷體" panose="03000509000000000000" pitchFamily="65" charset="-120"/>
                <a:ea typeface="標楷體" panose="03000509000000000000" pitchFamily="65" charset="-120"/>
              </a:rPr>
              <a:t>111/9/21(</a:t>
            </a:r>
            <a:r>
              <a:rPr lang="zh-TW" altLang="en-US"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)09:18</a:t>
            </a:r>
            <a:r>
              <a:rPr lang="zh-TW" altLang="en-US" sz="2800" dirty="0">
                <a:latin typeface="標楷體" panose="03000509000000000000" pitchFamily="65" charset="-120"/>
                <a:ea typeface="標楷體" panose="03000509000000000000" pitchFamily="65" charset="-120"/>
              </a:rPr>
              <a:t>開始進行全校性防災演練</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112/</a:t>
            </a: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3/9(</a:t>
            </a:r>
            <a:r>
              <a:rPr lang="zh-TW" altLang="en-US" sz="2800" dirty="0">
                <a:latin typeface="標楷體" panose="03000509000000000000" pitchFamily="65" charset="-120"/>
                <a:ea typeface="標楷體" panose="03000509000000000000" pitchFamily="65" charset="-120"/>
              </a:rPr>
              <a:t>四</a:t>
            </a:r>
            <a:r>
              <a:rPr lang="en-US" altLang="zh-TW" sz="2800" dirty="0">
                <a:latin typeface="標楷體" panose="03000509000000000000" pitchFamily="65" charset="-120"/>
                <a:ea typeface="標楷體" panose="03000509000000000000" pitchFamily="65" charset="-120"/>
              </a:rPr>
              <a:t>)08:00</a:t>
            </a:r>
            <a:r>
              <a:rPr lang="zh-TW" altLang="en-US" dirty="0">
                <a:latin typeface="標楷體" panose="03000509000000000000" pitchFamily="65" charset="-120"/>
                <a:ea typeface="標楷體" panose="03000509000000000000" pitchFamily="65" charset="-120"/>
              </a:rPr>
              <a:t>開始進行全校性防災演練</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演練項目一</a:t>
            </a:r>
            <a:r>
              <a:rPr lang="en-US" altLang="zh-TW" sz="2800" dirty="0">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震災避難</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就地掩護至地震歇停，立即至空曠場所避難</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演練項目二</a:t>
            </a:r>
            <a:r>
              <a:rPr lang="en-US" altLang="zh-TW" sz="2800" dirty="0">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火災避難</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運用滅火器、消防栓滅火</a:t>
            </a:r>
            <a:endParaRPr lang="en-US" altLang="zh-TW"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演練項目三</a:t>
            </a:r>
            <a:r>
              <a:rPr lang="en-US" altLang="zh-TW" sz="2800" dirty="0">
                <a:latin typeface="標楷體" panose="03000509000000000000" pitchFamily="65" charset="-120"/>
                <a:ea typeface="標楷體" panose="03000509000000000000" pitchFamily="65" charset="-120"/>
              </a:rPr>
              <a:t>:</a:t>
            </a:r>
            <a:r>
              <a:rPr lang="zh-TW" altLang="en-US" sz="2800" dirty="0">
                <a:solidFill>
                  <a:srgbClr val="C00000"/>
                </a:solidFill>
                <a:latin typeface="標楷體" panose="03000509000000000000" pitchFamily="65" charset="-120"/>
                <a:ea typeface="標楷體" panose="03000509000000000000" pitchFamily="65" charset="-120"/>
              </a:rPr>
              <a:t>人員受傷</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護理師檢傷、後送傷患</a:t>
            </a:r>
            <a:endParaRPr lang="en-US" altLang="zh-TW" sz="2800" dirty="0">
              <a:latin typeface="標楷體" panose="03000509000000000000" pitchFamily="65" charset="-120"/>
              <a:ea typeface="標楷體" panose="03000509000000000000" pitchFamily="65" charset="-120"/>
            </a:endParaRPr>
          </a:p>
        </p:txBody>
      </p:sp>
      <p:pic>
        <p:nvPicPr>
          <p:cNvPr id="8"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85" y="3504872"/>
            <a:ext cx="3379920" cy="2534941"/>
          </a:xfrm>
          <a:prstGeom prst="rect">
            <a:avLst/>
          </a:prstGeom>
        </p:spPr>
      </p:pic>
      <p:pic>
        <p:nvPicPr>
          <p:cNvPr id="9" name="內容版面配置區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271" y="3929885"/>
            <a:ext cx="3752535" cy="2110801"/>
          </a:xfrm>
          <a:prstGeom prst="rect">
            <a:avLst/>
          </a:prstGeom>
        </p:spPr>
      </p:pic>
      <p:pic>
        <p:nvPicPr>
          <p:cNvPr id="10" name="內容版面配置區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972" y="3912095"/>
            <a:ext cx="3637635" cy="2046170"/>
          </a:xfrm>
          <a:prstGeom prst="rect">
            <a:avLst/>
          </a:prstGeom>
        </p:spPr>
      </p:pic>
    </p:spTree>
    <p:extLst>
      <p:ext uri="{BB962C8B-B14F-4D97-AF65-F5344CB8AC3E}">
        <p14:creationId xmlns:p14="http://schemas.microsoft.com/office/powerpoint/2010/main" val="410432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21032" y="1300899"/>
            <a:ext cx="8757500" cy="1036948"/>
          </a:xfrm>
        </p:spPr>
        <p:txBody>
          <a:bodyPr>
            <a:noAutofit/>
          </a:bodyPr>
          <a:lstStyle/>
          <a:p>
            <a:pPr algn="ctr"/>
            <a:r>
              <a:rPr lang="zh-TW" altLang="en-US" sz="5400" dirty="0">
                <a:latin typeface="標楷體" panose="03000509000000000000" pitchFamily="65" charset="-120"/>
                <a:ea typeface="標楷體" panose="03000509000000000000" pitchFamily="65" charset="-120"/>
              </a:rPr>
              <a:t>強化校園藥物濫用防制宣導</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010" y="2792079"/>
            <a:ext cx="3248809" cy="2080365"/>
          </a:xfrm>
          <a:prstGeom prst="rect">
            <a:avLst/>
          </a:prstGeom>
        </p:spPr>
      </p:pic>
    </p:spTree>
    <p:extLst>
      <p:ext uri="{BB962C8B-B14F-4D97-AF65-F5344CB8AC3E}">
        <p14:creationId xmlns:p14="http://schemas.microsoft.com/office/powerpoint/2010/main" val="110104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0BB9795-02C3-483A-9B9A-44CE108F8D46}" type="slidenum">
              <a:rPr lang="en-US" altLang="zh-TW" sz="1200">
                <a:solidFill>
                  <a:srgbClr val="898989"/>
                </a:solidFill>
                <a:latin typeface="Times New Roman" pitchFamily="18" charset="0"/>
                <a:ea typeface="標楷體" pitchFamily="65" charset="-120"/>
              </a:rPr>
              <a:pPr eaLnBrk="1" hangingPunct="1">
                <a:spcBef>
                  <a:spcPct val="0"/>
                </a:spcBef>
                <a:buFontTx/>
                <a:buNone/>
              </a:pPr>
              <a:t>25</a:t>
            </a:fld>
            <a:endParaRPr lang="en-US" altLang="zh-TW" sz="1200" dirty="0">
              <a:solidFill>
                <a:srgbClr val="898989"/>
              </a:solidFill>
              <a:latin typeface="Times New Roman" pitchFamily="18" charset="0"/>
              <a:ea typeface="標楷體" pitchFamily="65" charset="-120"/>
            </a:endParaRPr>
          </a:p>
        </p:txBody>
      </p:sp>
      <p:sp>
        <p:nvSpPr>
          <p:cNvPr id="293891" name="Rectangle 2"/>
          <p:cNvSpPr>
            <a:spLocks noChangeArrowheads="1"/>
          </p:cNvSpPr>
          <p:nvPr/>
        </p:nvSpPr>
        <p:spPr bwMode="auto">
          <a:xfrm>
            <a:off x="3216440" y="339020"/>
            <a:ext cx="5646655" cy="772637"/>
          </a:xfrm>
          <a:prstGeom prst="rect">
            <a:avLst/>
          </a:prstGeom>
          <a:gradFill rotWithShape="1">
            <a:gsLst>
              <a:gs pos="0">
                <a:srgbClr val="B498B4"/>
              </a:gs>
              <a:gs pos="50000">
                <a:srgbClr val="D0C2D0"/>
              </a:gs>
              <a:gs pos="100000">
                <a:srgbClr val="E8E1E8"/>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zh-TW">
              <a:solidFill>
                <a:srgbClr val="320694"/>
              </a:solidFill>
              <a:latin typeface="Times New Roman" pitchFamily="18" charset="0"/>
              <a:ea typeface="標楷體" pitchFamily="65" charset="-120"/>
            </a:endParaRPr>
          </a:p>
        </p:txBody>
      </p:sp>
      <p:sp>
        <p:nvSpPr>
          <p:cNvPr id="293893" name="Text Box 4"/>
          <p:cNvSpPr txBox="1">
            <a:spLocks noChangeArrowheads="1"/>
          </p:cNvSpPr>
          <p:nvPr/>
        </p:nvSpPr>
        <p:spPr bwMode="auto">
          <a:xfrm>
            <a:off x="4007768" y="404664"/>
            <a:ext cx="406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3600" b="1" dirty="0">
                <a:solidFill>
                  <a:srgbClr val="660066"/>
                </a:solidFill>
                <a:latin typeface="Times New Roman" pitchFamily="18" charset="0"/>
                <a:ea typeface="標楷體" pitchFamily="65" charset="-120"/>
              </a:rPr>
              <a:t>青少年毒藥品來源</a:t>
            </a:r>
          </a:p>
        </p:txBody>
      </p:sp>
      <p:sp>
        <p:nvSpPr>
          <p:cNvPr id="8" name="Rectangle 5"/>
          <p:cNvSpPr>
            <a:spLocks noChangeArrowheads="1"/>
          </p:cNvSpPr>
          <p:nvPr/>
        </p:nvSpPr>
        <p:spPr bwMode="auto">
          <a:xfrm>
            <a:off x="4295799" y="3710763"/>
            <a:ext cx="5751967" cy="303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000"/>
              </a:lnSpc>
              <a:spcBef>
                <a:spcPct val="20000"/>
              </a:spcBef>
              <a:buClr>
                <a:srgbClr val="1F497D"/>
              </a:buClr>
              <a:defRPr/>
            </a:pPr>
            <a:r>
              <a:rPr lang="en-US" altLang="zh-TW" sz="2400" b="1" dirty="0">
                <a:solidFill>
                  <a:srgbClr val="C0504D"/>
                </a:solidFill>
                <a:latin typeface="標楷體" pitchFamily="65" charset="-120"/>
                <a:ea typeface="標楷體" panose="03000509000000000000" pitchFamily="65" charset="-120"/>
              </a:rPr>
              <a:t>(</a:t>
            </a:r>
            <a:r>
              <a:rPr lang="zh-TW" altLang="en-US" sz="2400" b="1" dirty="0">
                <a:solidFill>
                  <a:srgbClr val="C0504D"/>
                </a:solidFill>
                <a:latin typeface="標楷體" pitchFamily="65" charset="-120"/>
                <a:ea typeface="標楷體" panose="03000509000000000000" pitchFamily="65" charset="-120"/>
              </a:rPr>
              <a:t>一</a:t>
            </a:r>
            <a:r>
              <a:rPr lang="en-US" altLang="zh-TW" sz="2400" b="1" dirty="0">
                <a:solidFill>
                  <a:srgbClr val="C0504D"/>
                </a:solidFill>
                <a:latin typeface="標楷體" pitchFamily="65" charset="-120"/>
                <a:ea typeface="標楷體" panose="03000509000000000000" pitchFamily="65" charset="-120"/>
              </a:rPr>
              <a:t>)</a:t>
            </a:r>
            <a:r>
              <a:rPr lang="zh-TW" altLang="en-US" sz="2400" b="1" dirty="0">
                <a:solidFill>
                  <a:srgbClr val="C0504D"/>
                </a:solidFill>
                <a:latin typeface="標楷體" pitchFamily="65" charset="-120"/>
                <a:ea typeface="標楷體" panose="03000509000000000000" pitchFamily="65" charset="-120"/>
              </a:rPr>
              <a:t>網咖、電玩店、</a:t>
            </a:r>
            <a:r>
              <a:rPr lang="en-US" altLang="zh-TW" sz="2400" b="1" dirty="0">
                <a:solidFill>
                  <a:srgbClr val="C0504D"/>
                </a:solidFill>
                <a:latin typeface="標楷體" pitchFamily="65" charset="-120"/>
                <a:ea typeface="標楷體" panose="03000509000000000000" pitchFamily="65" charset="-120"/>
              </a:rPr>
              <a:t>PUB</a:t>
            </a:r>
            <a:r>
              <a:rPr lang="zh-TW" altLang="en-US" sz="2400" b="1" dirty="0">
                <a:solidFill>
                  <a:srgbClr val="C0504D"/>
                </a:solidFill>
                <a:latin typeface="標楷體" pitchFamily="65" charset="-120"/>
                <a:ea typeface="標楷體" panose="03000509000000000000" pitchFamily="65" charset="-120"/>
              </a:rPr>
              <a:t>、</a:t>
            </a:r>
            <a:r>
              <a:rPr lang="en-US" altLang="zh-TW" sz="2400" b="1" dirty="0">
                <a:solidFill>
                  <a:srgbClr val="C0504D"/>
                </a:solidFill>
                <a:latin typeface="標楷體" pitchFamily="65" charset="-120"/>
                <a:ea typeface="標楷體" panose="03000509000000000000" pitchFamily="65" charset="-120"/>
              </a:rPr>
              <a:t>BAR</a:t>
            </a:r>
          </a:p>
          <a:p>
            <a:pPr>
              <a:lnSpc>
                <a:spcPts val="3000"/>
              </a:lnSpc>
              <a:spcBef>
                <a:spcPct val="20000"/>
              </a:spcBef>
              <a:buClr>
                <a:srgbClr val="1F497D"/>
              </a:buClr>
              <a:defRPr/>
            </a:pPr>
            <a:r>
              <a:rPr lang="en-US" altLang="zh-TW" sz="2400" b="1" dirty="0">
                <a:solidFill>
                  <a:srgbClr val="FF0000"/>
                </a:solidFill>
                <a:latin typeface="標楷體" pitchFamily="65" charset="-120"/>
                <a:ea typeface="標楷體" panose="03000509000000000000" pitchFamily="65" charset="-120"/>
              </a:rPr>
              <a:t>(</a:t>
            </a:r>
            <a:r>
              <a:rPr lang="zh-TW" altLang="en-US" sz="2400" b="1" dirty="0">
                <a:solidFill>
                  <a:srgbClr val="FF0000"/>
                </a:solidFill>
                <a:latin typeface="標楷體" pitchFamily="65" charset="-120"/>
                <a:ea typeface="標楷體" panose="03000509000000000000" pitchFamily="65" charset="-120"/>
              </a:rPr>
              <a:t>二</a:t>
            </a:r>
            <a:r>
              <a:rPr lang="en-US" altLang="zh-TW" sz="2400" b="1" dirty="0">
                <a:solidFill>
                  <a:srgbClr val="FF0000"/>
                </a:solidFill>
                <a:latin typeface="標楷體" pitchFamily="65" charset="-120"/>
                <a:ea typeface="標楷體" panose="03000509000000000000" pitchFamily="65" charset="-120"/>
              </a:rPr>
              <a:t>)</a:t>
            </a:r>
            <a:r>
              <a:rPr lang="zh-TW" altLang="en-US" sz="2400" b="1" dirty="0">
                <a:solidFill>
                  <a:srgbClr val="FF0000"/>
                </a:solidFill>
                <a:latin typeface="標楷體" pitchFamily="65" charset="-120"/>
                <a:ea typeface="標楷體" panose="03000509000000000000" pitchFamily="65" charset="-120"/>
              </a:rPr>
              <a:t>舞廳、夜店、轟趴</a:t>
            </a:r>
          </a:p>
          <a:p>
            <a:pPr>
              <a:lnSpc>
                <a:spcPts val="3000"/>
              </a:lnSpc>
              <a:spcBef>
                <a:spcPct val="20000"/>
              </a:spcBef>
              <a:buClr>
                <a:srgbClr val="1F497D"/>
              </a:buClr>
              <a:defRPr/>
            </a:pPr>
            <a:r>
              <a:rPr lang="en-US" altLang="zh-TW" sz="2400" b="1" dirty="0">
                <a:solidFill>
                  <a:srgbClr val="C0504D"/>
                </a:solidFill>
                <a:latin typeface="標楷體" pitchFamily="65" charset="-120"/>
                <a:ea typeface="標楷體" panose="03000509000000000000" pitchFamily="65" charset="-120"/>
              </a:rPr>
              <a:t>(</a:t>
            </a:r>
            <a:r>
              <a:rPr lang="zh-TW" altLang="en-US" sz="2400" b="1" dirty="0">
                <a:solidFill>
                  <a:srgbClr val="C0504D"/>
                </a:solidFill>
                <a:latin typeface="標楷體" pitchFamily="65" charset="-120"/>
                <a:ea typeface="標楷體" panose="03000509000000000000" pitchFamily="65" charset="-120"/>
              </a:rPr>
              <a:t>三</a:t>
            </a:r>
            <a:r>
              <a:rPr lang="en-US" altLang="zh-TW" sz="2400" b="1" dirty="0">
                <a:solidFill>
                  <a:srgbClr val="C0504D"/>
                </a:solidFill>
                <a:latin typeface="標楷體" pitchFamily="65" charset="-120"/>
                <a:ea typeface="標楷體" panose="03000509000000000000" pitchFamily="65" charset="-120"/>
              </a:rPr>
              <a:t>)KTV</a:t>
            </a:r>
            <a:r>
              <a:rPr lang="zh-TW" altLang="en-US" sz="2400" b="1" dirty="0">
                <a:solidFill>
                  <a:srgbClr val="C0504D"/>
                </a:solidFill>
                <a:latin typeface="標楷體" pitchFamily="65" charset="-120"/>
                <a:ea typeface="標楷體" panose="03000509000000000000" pitchFamily="65" charset="-120"/>
              </a:rPr>
              <a:t>、卡拉</a:t>
            </a:r>
            <a:r>
              <a:rPr lang="en-US" altLang="zh-TW" sz="2400" b="1" dirty="0">
                <a:solidFill>
                  <a:srgbClr val="C0504D"/>
                </a:solidFill>
                <a:latin typeface="標楷體" pitchFamily="65" charset="-120"/>
                <a:ea typeface="標楷體" panose="03000509000000000000" pitchFamily="65" charset="-120"/>
              </a:rPr>
              <a:t>OK</a:t>
            </a:r>
          </a:p>
          <a:p>
            <a:pPr>
              <a:lnSpc>
                <a:spcPts val="3000"/>
              </a:lnSpc>
              <a:spcBef>
                <a:spcPct val="20000"/>
              </a:spcBef>
              <a:buClr>
                <a:srgbClr val="1F497D"/>
              </a:buClr>
              <a:defRPr/>
            </a:pPr>
            <a:r>
              <a:rPr lang="en-US" altLang="zh-TW" sz="2400" b="1" dirty="0">
                <a:solidFill>
                  <a:srgbClr val="FF0000"/>
                </a:solidFill>
                <a:latin typeface="標楷體" pitchFamily="65" charset="-120"/>
                <a:ea typeface="標楷體" panose="03000509000000000000" pitchFamily="65" charset="-120"/>
              </a:rPr>
              <a:t>(</a:t>
            </a:r>
            <a:r>
              <a:rPr lang="zh-TW" altLang="en-US" sz="2400" b="1" dirty="0">
                <a:solidFill>
                  <a:srgbClr val="FF0000"/>
                </a:solidFill>
                <a:latin typeface="標楷體" pitchFamily="65" charset="-120"/>
                <a:ea typeface="標楷體" panose="03000509000000000000" pitchFamily="65" charset="-120"/>
              </a:rPr>
              <a:t>四</a:t>
            </a:r>
            <a:r>
              <a:rPr lang="en-US" altLang="zh-TW" sz="2400" b="1" dirty="0">
                <a:solidFill>
                  <a:srgbClr val="FF0000"/>
                </a:solidFill>
                <a:latin typeface="標楷體" pitchFamily="65" charset="-120"/>
                <a:ea typeface="標楷體" panose="03000509000000000000" pitchFamily="65" charset="-120"/>
              </a:rPr>
              <a:t>)</a:t>
            </a:r>
            <a:r>
              <a:rPr lang="zh-TW" altLang="en-US" sz="2400" b="1" dirty="0">
                <a:solidFill>
                  <a:srgbClr val="FF0000"/>
                </a:solidFill>
                <a:latin typeface="標楷體" pitchFamily="65" charset="-120"/>
                <a:ea typeface="標楷體" panose="03000509000000000000" pitchFamily="65" charset="-120"/>
              </a:rPr>
              <a:t>撞球場、泡沫紅茶店</a:t>
            </a:r>
          </a:p>
          <a:p>
            <a:pPr>
              <a:lnSpc>
                <a:spcPts val="3000"/>
              </a:lnSpc>
              <a:spcBef>
                <a:spcPct val="20000"/>
              </a:spcBef>
              <a:buClr>
                <a:srgbClr val="1F497D"/>
              </a:buClr>
              <a:defRPr/>
            </a:pPr>
            <a:r>
              <a:rPr lang="en-US" altLang="zh-TW" sz="2400" b="1" dirty="0">
                <a:solidFill>
                  <a:srgbClr val="C0504D"/>
                </a:solidFill>
                <a:latin typeface="標楷體" pitchFamily="65" charset="-120"/>
                <a:ea typeface="標楷體" panose="03000509000000000000" pitchFamily="65" charset="-120"/>
              </a:rPr>
              <a:t>(</a:t>
            </a:r>
            <a:r>
              <a:rPr lang="zh-TW" altLang="en-US" sz="2400" b="1" dirty="0">
                <a:solidFill>
                  <a:srgbClr val="C0504D"/>
                </a:solidFill>
                <a:latin typeface="標楷體" pitchFamily="65" charset="-120"/>
                <a:ea typeface="標楷體" panose="03000509000000000000" pitchFamily="65" charset="-120"/>
              </a:rPr>
              <a:t>五</a:t>
            </a:r>
            <a:r>
              <a:rPr lang="en-US" altLang="zh-TW" sz="2400" b="1" dirty="0">
                <a:solidFill>
                  <a:srgbClr val="C0504D"/>
                </a:solidFill>
                <a:latin typeface="標楷體" pitchFamily="65" charset="-120"/>
                <a:ea typeface="標楷體" panose="03000509000000000000" pitchFamily="65" charset="-120"/>
              </a:rPr>
              <a:t>)</a:t>
            </a:r>
            <a:r>
              <a:rPr lang="zh-TW" altLang="en-US" sz="2400" b="1" dirty="0">
                <a:solidFill>
                  <a:srgbClr val="C0504D"/>
                </a:solidFill>
                <a:latin typeface="標楷體" pitchFamily="65" charset="-120"/>
                <a:ea typeface="標楷體" panose="03000509000000000000" pitchFamily="65" charset="-120"/>
              </a:rPr>
              <a:t>網路販售、汽車旅館</a:t>
            </a:r>
          </a:p>
          <a:p>
            <a:pPr marL="609600" indent="-609600">
              <a:lnSpc>
                <a:spcPct val="120000"/>
              </a:lnSpc>
              <a:spcBef>
                <a:spcPct val="20000"/>
              </a:spcBef>
              <a:buClr>
                <a:srgbClr val="1F497D"/>
              </a:buClr>
              <a:defRPr/>
            </a:pPr>
            <a:endParaRPr lang="zh-TW" altLang="en-US" b="1" dirty="0">
              <a:solidFill>
                <a:srgbClr val="0000FF"/>
              </a:solidFill>
              <a:latin typeface="標楷體" pitchFamily="65" charset="-120"/>
            </a:endParaRPr>
          </a:p>
          <a:p>
            <a:pPr marL="609600" indent="-609600" algn="r">
              <a:lnSpc>
                <a:spcPct val="120000"/>
              </a:lnSpc>
              <a:spcBef>
                <a:spcPct val="20000"/>
              </a:spcBef>
              <a:buClr>
                <a:srgbClr val="1F497D"/>
              </a:buClr>
              <a:defRPr/>
            </a:pPr>
            <a:endParaRPr lang="zh-TW" altLang="en-US" dirty="0">
              <a:solidFill>
                <a:prstClr val="black"/>
              </a:solidFill>
              <a:latin typeface="標楷體" pitchFamily="65" charset="-120"/>
            </a:endParaRPr>
          </a:p>
          <a:p>
            <a:pPr marL="609600" indent="-609600" algn="r">
              <a:lnSpc>
                <a:spcPct val="120000"/>
              </a:lnSpc>
              <a:spcBef>
                <a:spcPct val="20000"/>
              </a:spcBef>
              <a:buClr>
                <a:srgbClr val="1F497D"/>
              </a:buClr>
              <a:defRPr/>
            </a:pPr>
            <a:endParaRPr lang="zh-TW" altLang="en-US" sz="2400" b="1" dirty="0">
              <a:solidFill>
                <a:srgbClr val="1F497D"/>
              </a:solidFill>
              <a:latin typeface="標楷體" pitchFamily="65" charset="-120"/>
            </a:endParaRPr>
          </a:p>
        </p:txBody>
      </p:sp>
      <p:sp>
        <p:nvSpPr>
          <p:cNvPr id="11270" name="Rectangle 5"/>
          <p:cNvSpPr>
            <a:spLocks noChangeArrowheads="1"/>
          </p:cNvSpPr>
          <p:nvPr/>
        </p:nvSpPr>
        <p:spPr bwMode="auto">
          <a:xfrm>
            <a:off x="1895995" y="1255864"/>
            <a:ext cx="8628193" cy="5244291"/>
          </a:xfrm>
          <a:prstGeom prst="rect">
            <a:avLst/>
          </a:prstGeom>
          <a:noFill/>
          <a:ln w="9525">
            <a:noFill/>
            <a:miter lim="800000"/>
            <a:headEnd/>
            <a:tailEnd/>
          </a:ln>
        </p:spPr>
        <p:txBody>
          <a:bodyPr/>
          <a:lstStyle/>
          <a:p>
            <a:pPr algn="dist">
              <a:lnSpc>
                <a:spcPts val="3000"/>
              </a:lnSpc>
              <a:defRPr/>
            </a:pPr>
            <a:r>
              <a:rPr lang="zh-TW" altLang="en-US" sz="2400" dirty="0">
                <a:solidFill>
                  <a:srgbClr val="660066"/>
                </a:solidFill>
                <a:latin typeface="標楷體" pitchFamily="65" charset="-120"/>
                <a:ea typeface="標楷體" panose="03000509000000000000" pitchFamily="65" charset="-120"/>
              </a:rPr>
              <a:t>一、根據衛生署食品藥物管理局、國民健康局與國家衛生研</a:t>
            </a:r>
            <a:endParaRPr lang="en-US" altLang="zh-TW" sz="2400" dirty="0">
              <a:solidFill>
                <a:srgbClr val="660066"/>
              </a:solidFill>
              <a:latin typeface="標楷體" pitchFamily="65" charset="-120"/>
              <a:ea typeface="標楷體" panose="03000509000000000000" pitchFamily="65" charset="-120"/>
            </a:endParaRPr>
          </a:p>
          <a:p>
            <a:pPr algn="dist">
              <a:lnSpc>
                <a:spcPts val="3000"/>
              </a:lnSpc>
              <a:defRPr/>
            </a:pPr>
            <a:r>
              <a:rPr lang="zh-TW" altLang="en-US" sz="2400" dirty="0">
                <a:solidFill>
                  <a:srgbClr val="660066"/>
                </a:solidFill>
                <a:latin typeface="標楷體" pitchFamily="65" charset="-120"/>
                <a:ea typeface="標楷體" panose="03000509000000000000" pitchFamily="65" charset="-120"/>
              </a:rPr>
              <a:t>    究院之「</a:t>
            </a:r>
            <a:r>
              <a:rPr lang="en-US" altLang="zh-TW" sz="2400" dirty="0">
                <a:solidFill>
                  <a:srgbClr val="660066"/>
                </a:solidFill>
                <a:latin typeface="標楷體" pitchFamily="65" charset="-120"/>
                <a:ea typeface="標楷體" panose="03000509000000000000" pitchFamily="65" charset="-120"/>
              </a:rPr>
              <a:t>2009</a:t>
            </a:r>
            <a:r>
              <a:rPr lang="zh-TW" altLang="en-US" sz="2400" dirty="0">
                <a:solidFill>
                  <a:srgbClr val="660066"/>
                </a:solidFill>
                <a:latin typeface="標楷體" pitchFamily="65" charset="-120"/>
                <a:ea typeface="標楷體" panose="03000509000000000000" pitchFamily="65" charset="-120"/>
              </a:rPr>
              <a:t>年國民健康訪問暨藥物濫用調查」，其中</a:t>
            </a:r>
            <a:endParaRPr lang="en-US" altLang="zh-TW" sz="2400" dirty="0">
              <a:solidFill>
                <a:srgbClr val="660066"/>
              </a:solidFill>
              <a:latin typeface="標楷體" pitchFamily="65" charset="-120"/>
              <a:ea typeface="標楷體" panose="03000509000000000000" pitchFamily="65" charset="-120"/>
            </a:endParaRPr>
          </a:p>
          <a:p>
            <a:pPr algn="dist">
              <a:lnSpc>
                <a:spcPts val="3000"/>
              </a:lnSpc>
              <a:defRPr/>
            </a:pPr>
            <a:r>
              <a:rPr lang="zh-TW" altLang="en-US" sz="2400" dirty="0">
                <a:solidFill>
                  <a:srgbClr val="660066"/>
                </a:solidFill>
                <a:latin typeface="標楷體" pitchFamily="65" charset="-120"/>
                <a:ea typeface="標楷體" panose="03000509000000000000" pitchFamily="65" charset="-120"/>
              </a:rPr>
              <a:t>    藥物濫用調查結果顯示約有</a:t>
            </a:r>
            <a:r>
              <a:rPr lang="en-US" altLang="zh-TW" sz="2400" b="1" u="sng" dirty="0">
                <a:solidFill>
                  <a:srgbClr val="660066"/>
                </a:solidFill>
                <a:latin typeface="標楷體" pitchFamily="65" charset="-120"/>
                <a:ea typeface="標楷體" panose="03000509000000000000" pitchFamily="65" charset="-120"/>
              </a:rPr>
              <a:t>37.1%</a:t>
            </a:r>
            <a:r>
              <a:rPr lang="zh-TW" altLang="en-US" sz="2400" b="1" u="sng" dirty="0">
                <a:solidFill>
                  <a:srgbClr val="660066"/>
                </a:solidFill>
                <a:latin typeface="標楷體" pitchFamily="65" charset="-120"/>
                <a:ea typeface="標楷體" panose="03000509000000000000" pitchFamily="65" charset="-120"/>
              </a:rPr>
              <a:t>的吸毒者與毒品的</a:t>
            </a:r>
            <a:endParaRPr lang="en-US" altLang="zh-TW" sz="2400" b="1" u="sng" dirty="0">
              <a:solidFill>
                <a:srgbClr val="660066"/>
              </a:solidFill>
              <a:latin typeface="標楷體" pitchFamily="65" charset="-120"/>
              <a:ea typeface="標楷體" panose="03000509000000000000" pitchFamily="65" charset="-120"/>
            </a:endParaRPr>
          </a:p>
          <a:p>
            <a:pPr algn="dist">
              <a:lnSpc>
                <a:spcPts val="3000"/>
              </a:lnSpc>
              <a:defRPr/>
            </a:pPr>
            <a:r>
              <a:rPr lang="zh-TW" altLang="en-US" sz="2400" b="1" dirty="0">
                <a:solidFill>
                  <a:srgbClr val="660066"/>
                </a:solidFill>
                <a:latin typeface="標楷體" pitchFamily="65" charset="-120"/>
                <a:ea typeface="標楷體" panose="03000509000000000000" pitchFamily="65" charset="-120"/>
              </a:rPr>
              <a:t>    </a:t>
            </a:r>
            <a:r>
              <a:rPr lang="zh-TW" altLang="en-US" sz="2400" b="1" u="sng" dirty="0">
                <a:solidFill>
                  <a:srgbClr val="660066"/>
                </a:solidFill>
                <a:latin typeface="標楷體" pitchFamily="65" charset="-120"/>
                <a:ea typeface="標楷體" panose="03000509000000000000" pitchFamily="65" charset="-120"/>
              </a:rPr>
              <a:t>「第一次接觸」是在網咖、</a:t>
            </a:r>
            <a:r>
              <a:rPr lang="en-US" altLang="zh-TW" sz="2400" b="1" u="sng" dirty="0">
                <a:solidFill>
                  <a:srgbClr val="660066"/>
                </a:solidFill>
                <a:latin typeface="標楷體" pitchFamily="65" charset="-120"/>
                <a:ea typeface="標楷體" panose="03000509000000000000" pitchFamily="65" charset="-120"/>
              </a:rPr>
              <a:t>PUB</a:t>
            </a:r>
            <a:r>
              <a:rPr lang="zh-TW" altLang="en-US" sz="2400" b="1" u="sng" dirty="0">
                <a:solidFill>
                  <a:srgbClr val="660066"/>
                </a:solidFill>
                <a:latin typeface="標楷體" pitchFamily="65" charset="-120"/>
                <a:ea typeface="標楷體" panose="03000509000000000000" pitchFamily="65" charset="-120"/>
              </a:rPr>
              <a:t>、</a:t>
            </a:r>
            <a:r>
              <a:rPr lang="en-US" altLang="zh-TW" sz="2400" b="1" u="sng" dirty="0">
                <a:solidFill>
                  <a:srgbClr val="660066"/>
                </a:solidFill>
                <a:latin typeface="標楷體" pitchFamily="65" charset="-120"/>
                <a:ea typeface="標楷體" panose="03000509000000000000" pitchFamily="65" charset="-120"/>
              </a:rPr>
              <a:t>MTV</a:t>
            </a:r>
            <a:r>
              <a:rPr lang="zh-TW" altLang="en-US" sz="2400" b="1" u="sng" dirty="0">
                <a:solidFill>
                  <a:srgbClr val="660066"/>
                </a:solidFill>
                <a:latin typeface="標楷體" pitchFamily="65" charset="-120"/>
                <a:ea typeface="標楷體" panose="03000509000000000000" pitchFamily="65" charset="-120"/>
              </a:rPr>
              <a:t>、</a:t>
            </a:r>
            <a:r>
              <a:rPr lang="en-US" altLang="zh-TW" sz="2400" b="1" u="sng" dirty="0">
                <a:solidFill>
                  <a:srgbClr val="660066"/>
                </a:solidFill>
                <a:latin typeface="標楷體" pitchFamily="65" charset="-120"/>
                <a:ea typeface="標楷體" panose="03000509000000000000" pitchFamily="65" charset="-120"/>
              </a:rPr>
              <a:t>KTV</a:t>
            </a:r>
            <a:r>
              <a:rPr lang="zh-TW" altLang="en-US" sz="2400" b="1" u="sng" dirty="0">
                <a:solidFill>
                  <a:srgbClr val="660066"/>
                </a:solidFill>
                <a:latin typeface="標楷體" pitchFamily="65" charset="-120"/>
                <a:ea typeface="標楷體" panose="03000509000000000000" pitchFamily="65" charset="-120"/>
              </a:rPr>
              <a:t>、舞廳、撞</a:t>
            </a:r>
            <a:endParaRPr lang="en-US" altLang="zh-TW" sz="2400" b="1" u="sng" dirty="0">
              <a:solidFill>
                <a:srgbClr val="660066"/>
              </a:solidFill>
              <a:latin typeface="標楷體" pitchFamily="65" charset="-120"/>
              <a:ea typeface="標楷體" panose="03000509000000000000" pitchFamily="65" charset="-120"/>
            </a:endParaRPr>
          </a:p>
          <a:p>
            <a:pPr>
              <a:lnSpc>
                <a:spcPts val="3000"/>
              </a:lnSpc>
              <a:defRPr/>
            </a:pPr>
            <a:r>
              <a:rPr lang="zh-TW" altLang="en-US" sz="2400" b="1" dirty="0">
                <a:solidFill>
                  <a:srgbClr val="660066"/>
                </a:solidFill>
                <a:latin typeface="標楷體" pitchFamily="65" charset="-120"/>
                <a:ea typeface="標楷體" panose="03000509000000000000" pitchFamily="65" charset="-120"/>
              </a:rPr>
              <a:t>    </a:t>
            </a:r>
            <a:r>
              <a:rPr lang="zh-TW" altLang="en-US" sz="2400" b="1" u="sng" dirty="0">
                <a:solidFill>
                  <a:srgbClr val="660066"/>
                </a:solidFill>
                <a:latin typeface="標楷體" pitchFamily="65" charset="-120"/>
                <a:ea typeface="標楷體" panose="03000509000000000000" pitchFamily="65" charset="-120"/>
              </a:rPr>
              <a:t>球場與電影院等場所</a:t>
            </a:r>
            <a:r>
              <a:rPr lang="zh-TW" altLang="en-US" sz="2400" dirty="0">
                <a:solidFill>
                  <a:srgbClr val="660066"/>
                </a:solidFill>
                <a:latin typeface="標楷體" pitchFamily="65" charset="-120"/>
                <a:ea typeface="標楷體" panose="03000509000000000000" pitchFamily="65" charset="-120"/>
              </a:rPr>
              <a:t>。</a:t>
            </a:r>
            <a:endParaRPr lang="en-US" altLang="zh-TW" sz="2400" dirty="0">
              <a:solidFill>
                <a:srgbClr val="660066"/>
              </a:solidFill>
              <a:latin typeface="標楷體" pitchFamily="65" charset="-120"/>
              <a:ea typeface="標楷體" panose="03000509000000000000" pitchFamily="65" charset="-120"/>
            </a:endParaRPr>
          </a:p>
          <a:p>
            <a:pPr algn="dist">
              <a:lnSpc>
                <a:spcPts val="3000"/>
              </a:lnSpc>
              <a:defRPr/>
            </a:pPr>
            <a:r>
              <a:rPr lang="zh-TW" altLang="en-US" sz="2400" dirty="0">
                <a:solidFill>
                  <a:srgbClr val="660066"/>
                </a:solidFill>
                <a:latin typeface="標楷體" pitchFamily="65" charset="-120"/>
                <a:ea typeface="標楷體" panose="03000509000000000000" pitchFamily="65" charset="-120"/>
              </a:rPr>
              <a:t>二、根據學者專家相關研究顯示，青少年最常發生藥物濫用</a:t>
            </a:r>
            <a:endParaRPr lang="en-US" altLang="zh-TW" sz="2400" dirty="0">
              <a:solidFill>
                <a:srgbClr val="660066"/>
              </a:solidFill>
              <a:latin typeface="標楷體" panose="03000509000000000000" pitchFamily="65" charset="-120"/>
              <a:ea typeface="標楷體" panose="03000509000000000000" pitchFamily="65" charset="-120"/>
            </a:endParaRPr>
          </a:p>
          <a:p>
            <a:pPr>
              <a:lnSpc>
                <a:spcPts val="3000"/>
              </a:lnSpc>
              <a:defRPr/>
            </a:pPr>
            <a:r>
              <a:rPr lang="zh-TW" altLang="en-US" sz="2400" dirty="0">
                <a:solidFill>
                  <a:srgbClr val="660066"/>
                </a:solidFill>
                <a:latin typeface="標楷體" panose="03000509000000000000" pitchFamily="65" charset="-120"/>
                <a:ea typeface="標楷體" panose="03000509000000000000" pitchFamily="65" charset="-120"/>
              </a:rPr>
              <a:t>    的場所有：</a:t>
            </a:r>
            <a:endParaRPr lang="zh-TW" altLang="zh-TW" sz="2400" dirty="0">
              <a:solidFill>
                <a:srgbClr val="660066"/>
              </a:solidFill>
              <a:latin typeface="標楷體" pitchFamily="65" charset="-120"/>
              <a:ea typeface="標楷體" panose="03000509000000000000" pitchFamily="65" charset="-120"/>
            </a:endParaRPr>
          </a:p>
          <a:p>
            <a:pPr marL="609600" indent="-609600">
              <a:lnSpc>
                <a:spcPct val="120000"/>
              </a:lnSpc>
              <a:spcBef>
                <a:spcPct val="20000"/>
              </a:spcBef>
              <a:buClr>
                <a:srgbClr val="1F497D"/>
              </a:buClr>
              <a:defRPr/>
            </a:pPr>
            <a:endParaRPr lang="zh-TW" altLang="en-US" b="1" dirty="0">
              <a:solidFill>
                <a:srgbClr val="0000FF"/>
              </a:solidFill>
              <a:latin typeface="標楷體" pitchFamily="65" charset="-120"/>
            </a:endParaRPr>
          </a:p>
          <a:p>
            <a:pPr marL="609600" indent="-609600" algn="r">
              <a:lnSpc>
                <a:spcPct val="120000"/>
              </a:lnSpc>
              <a:spcBef>
                <a:spcPct val="20000"/>
              </a:spcBef>
              <a:buClr>
                <a:srgbClr val="1F497D"/>
              </a:buClr>
              <a:defRPr/>
            </a:pPr>
            <a:endParaRPr lang="zh-TW" altLang="en-US" dirty="0">
              <a:solidFill>
                <a:prstClr val="black"/>
              </a:solidFill>
              <a:latin typeface="標楷體" pitchFamily="65" charset="-120"/>
            </a:endParaRPr>
          </a:p>
        </p:txBody>
      </p:sp>
    </p:spTree>
    <p:extLst>
      <p:ext uri="{BB962C8B-B14F-4D97-AF65-F5344CB8AC3E}">
        <p14:creationId xmlns:p14="http://schemas.microsoft.com/office/powerpoint/2010/main" val="1864167418"/>
      </p:ext>
    </p:extLst>
  </p:cSld>
  <p:clrMapOvr>
    <a:masterClrMapping/>
  </p:clrMapOvr>
  <mc:AlternateContent xmlns:mc="http://schemas.openxmlformats.org/markup-compatibility/2006" xmlns:p14="http://schemas.microsoft.com/office/powerpoint/2010/main">
    <mc:Choice Requires="p14">
      <p:transition spd="slow" p14:dur="2000" advTm="5192"/>
    </mc:Choice>
    <mc:Fallback xmlns="">
      <p:transition spd="slow" advTm="519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64617" y="2366682"/>
            <a:ext cx="2331384" cy="1201270"/>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23"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70494" y="1147482"/>
            <a:ext cx="2635623" cy="2366683"/>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3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
          <a:stretch/>
        </p:blipFill>
        <p:spPr bwMode="auto">
          <a:xfrm>
            <a:off x="8026401" y="1085270"/>
            <a:ext cx="264160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consumer.fda.gov.tw/Files/PageUpload/%E8%97%A5%E7%89%A9%E5%9C%96%E7%89%87/%E6%AA%A2%E5%87%BAMDMA(%E7%84%A1%E7%AE%A1%E7%AE%A1%E5%B1%80logo)8.jpg"/>
          <p:cNvPicPr>
            <a:picLocks noChangeAspect="1" noChangeArrowheads="1"/>
          </p:cNvPicPr>
          <p:nvPr/>
        </p:nvPicPr>
        <p:blipFill>
          <a:blip r:embed="rId6" cstate="screen"/>
          <a:srcRect/>
          <a:stretch>
            <a:fillRect/>
          </a:stretch>
        </p:blipFill>
        <p:spPr bwMode="auto">
          <a:xfrm>
            <a:off x="8175813" y="3585882"/>
            <a:ext cx="2492187" cy="2352759"/>
          </a:xfrm>
          <a:prstGeom prst="rect">
            <a:avLst/>
          </a:prstGeom>
          <a:noFill/>
        </p:spPr>
      </p:pic>
      <p:pic>
        <p:nvPicPr>
          <p:cNvPr id="57346"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005944" y="3602281"/>
            <a:ext cx="2274421" cy="2259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3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3620211"/>
            <a:ext cx="2495364" cy="2243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3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1361" y="3605331"/>
            <a:ext cx="1791910" cy="2312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文字方塊 12"/>
          <p:cNvSpPr txBox="1"/>
          <p:nvPr/>
        </p:nvSpPr>
        <p:spPr>
          <a:xfrm>
            <a:off x="6368941" y="5338307"/>
            <a:ext cx="1672612" cy="369332"/>
          </a:xfrm>
          <a:prstGeom prst="rect">
            <a:avLst/>
          </a:prstGeom>
          <a:solidFill>
            <a:srgbClr val="FFFF00"/>
          </a:solidFill>
        </p:spPr>
        <p:txBody>
          <a:bodyPr wrap="square" rtlCol="0">
            <a:spAutoFit/>
          </a:bodyPr>
          <a:lstStyle/>
          <a:p>
            <a:r>
              <a:rPr lang="zh-TW" altLang="en-US" dirty="0"/>
              <a:t>液態混合毒品</a:t>
            </a:r>
          </a:p>
        </p:txBody>
      </p:sp>
      <p:sp>
        <p:nvSpPr>
          <p:cNvPr id="4" name="文字方塊 3"/>
          <p:cNvSpPr txBox="1"/>
          <p:nvPr/>
        </p:nvSpPr>
        <p:spPr>
          <a:xfrm>
            <a:off x="8997684" y="5480637"/>
            <a:ext cx="961851" cy="369332"/>
          </a:xfrm>
          <a:prstGeom prst="rect">
            <a:avLst/>
          </a:prstGeom>
          <a:solidFill>
            <a:srgbClr val="FFFF00"/>
          </a:solidFill>
        </p:spPr>
        <p:txBody>
          <a:bodyPr wrap="square" rtlCol="0">
            <a:spAutoFit/>
          </a:bodyPr>
          <a:lstStyle/>
          <a:p>
            <a:r>
              <a:rPr lang="zh-TW" altLang="en-US" dirty="0"/>
              <a:t>搖頭丸</a:t>
            </a:r>
          </a:p>
        </p:txBody>
      </p:sp>
      <p:sp>
        <p:nvSpPr>
          <p:cNvPr id="19" name="文字方塊 18"/>
          <p:cNvSpPr txBox="1"/>
          <p:nvPr/>
        </p:nvSpPr>
        <p:spPr>
          <a:xfrm>
            <a:off x="4742539" y="5351937"/>
            <a:ext cx="877163" cy="369332"/>
          </a:xfrm>
          <a:prstGeom prst="rect">
            <a:avLst/>
          </a:prstGeom>
          <a:solidFill>
            <a:srgbClr val="FFFF00"/>
          </a:solidFill>
        </p:spPr>
        <p:txBody>
          <a:bodyPr wrap="none" rtlCol="0">
            <a:spAutoFit/>
          </a:bodyPr>
          <a:lstStyle/>
          <a:p>
            <a:r>
              <a:rPr lang="zh-TW" altLang="en-US" dirty="0"/>
              <a:t>毒果凍</a:t>
            </a:r>
          </a:p>
        </p:txBody>
      </p:sp>
      <p:sp>
        <p:nvSpPr>
          <p:cNvPr id="20" name="文字方塊 19"/>
          <p:cNvSpPr txBox="1"/>
          <p:nvPr/>
        </p:nvSpPr>
        <p:spPr>
          <a:xfrm>
            <a:off x="2349590" y="5316078"/>
            <a:ext cx="877163" cy="369332"/>
          </a:xfrm>
          <a:prstGeom prst="rect">
            <a:avLst/>
          </a:prstGeom>
          <a:solidFill>
            <a:srgbClr val="FFFF00"/>
          </a:solidFill>
        </p:spPr>
        <p:txBody>
          <a:bodyPr wrap="none" rtlCol="0">
            <a:spAutoFit/>
          </a:bodyPr>
          <a:lstStyle/>
          <a:p>
            <a:r>
              <a:rPr lang="zh-TW" altLang="en-US" dirty="0"/>
              <a:t>毒郵票</a:t>
            </a:r>
          </a:p>
        </p:txBody>
      </p:sp>
      <p:sp>
        <p:nvSpPr>
          <p:cNvPr id="11" name="矩形 10"/>
          <p:cNvSpPr/>
          <p:nvPr/>
        </p:nvSpPr>
        <p:spPr>
          <a:xfrm>
            <a:off x="1524001" y="241622"/>
            <a:ext cx="8969828" cy="646331"/>
          </a:xfrm>
          <a:prstGeom prst="rect">
            <a:avLst/>
          </a:prstGeom>
        </p:spPr>
        <p:txBody>
          <a:bodyPr wrap="square">
            <a:spAutoFit/>
          </a:bodyPr>
          <a:lstStyle/>
          <a:p>
            <a:pPr algn="ctr" eaLnBrk="0" fontAlgn="base" hangingPunct="0">
              <a:spcBef>
                <a:spcPct val="0"/>
              </a:spcBef>
              <a:spcAft>
                <a:spcPct val="0"/>
              </a:spcAft>
              <a:buNone/>
            </a:pPr>
            <a:r>
              <a:rPr kumimoji="1" lang="zh-TW" altLang="en-US" sz="3600" b="1" dirty="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j-cs"/>
              </a:rPr>
              <a:t>新興濫用物質混合的偽裝變化，小心分辨</a:t>
            </a:r>
            <a:r>
              <a:rPr kumimoji="1" lang="en-US" altLang="zh-TW" sz="3600" b="1" dirty="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j-cs"/>
              </a:rPr>
              <a:t>!</a:t>
            </a:r>
          </a:p>
        </p:txBody>
      </p:sp>
      <p:pic>
        <p:nvPicPr>
          <p:cNvPr id="16"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1"/>
          <a:stretch/>
        </p:blipFill>
        <p:spPr bwMode="auto">
          <a:xfrm>
            <a:off x="1689100" y="1181100"/>
            <a:ext cx="2029460" cy="1219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689100" y="2425700"/>
            <a:ext cx="2029460" cy="10398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524000" y="3524411"/>
            <a:ext cx="2492188" cy="1129553"/>
          </a:xfrm>
          <a:prstGeom prst="rect">
            <a:avLst/>
          </a:prstGeom>
          <a:noFill/>
          <a:ln w="57150">
            <a:solidFill>
              <a:schemeClr val="bg1"/>
            </a:solid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Lst>
        </p:spPr>
      </p:pic>
      <p:sp>
        <p:nvSpPr>
          <p:cNvPr id="35" name="文字方塊 34"/>
          <p:cNvSpPr txBox="1"/>
          <p:nvPr/>
        </p:nvSpPr>
        <p:spPr>
          <a:xfrm>
            <a:off x="1937375" y="2875235"/>
            <a:ext cx="1107996" cy="369332"/>
          </a:xfrm>
          <a:prstGeom prst="rect">
            <a:avLst/>
          </a:prstGeom>
          <a:solidFill>
            <a:srgbClr val="FFFF00"/>
          </a:solid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毒花草茶</a:t>
            </a:r>
            <a:endParaRPr lang="zh-TW" altLang="en-US" dirty="0"/>
          </a:p>
        </p:txBody>
      </p:sp>
      <p:sp>
        <p:nvSpPr>
          <p:cNvPr id="38" name="文字方塊 37"/>
          <p:cNvSpPr txBox="1"/>
          <p:nvPr/>
        </p:nvSpPr>
        <p:spPr>
          <a:xfrm>
            <a:off x="4384579" y="3012151"/>
            <a:ext cx="877163" cy="369332"/>
          </a:xfrm>
          <a:prstGeom prst="rect">
            <a:avLst/>
          </a:prstGeom>
          <a:solidFill>
            <a:srgbClr val="FFFF00"/>
          </a:solid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毒茶包</a:t>
            </a:r>
            <a:endParaRPr lang="zh-TW" altLang="en-US" dirty="0"/>
          </a:p>
        </p:txBody>
      </p:sp>
      <p:pic>
        <p:nvPicPr>
          <p:cNvPr id="41"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6019055" y="1117600"/>
            <a:ext cx="1854946" cy="24772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文字方塊 41"/>
          <p:cNvSpPr txBox="1"/>
          <p:nvPr/>
        </p:nvSpPr>
        <p:spPr>
          <a:xfrm>
            <a:off x="6102064" y="3024851"/>
            <a:ext cx="1569660" cy="369332"/>
          </a:xfrm>
          <a:prstGeom prst="rect">
            <a:avLst/>
          </a:prstGeom>
          <a:solidFill>
            <a:srgbClr val="FFFF00"/>
          </a:solid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毒咖啡奶茶包</a:t>
            </a:r>
            <a:endParaRPr lang="zh-TW" altLang="en-US" dirty="0"/>
          </a:p>
        </p:txBody>
      </p:sp>
      <p:pic>
        <p:nvPicPr>
          <p:cNvPr id="22" name="Picture 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3765178" y="1147485"/>
            <a:ext cx="2288673" cy="1261887"/>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43" name="圖片 42" descr="毒品偽裝咖啡包.jpg"/>
          <p:cNvPicPr>
            <a:picLocks noChangeAspect="1"/>
          </p:cNvPicPr>
          <p:nvPr/>
        </p:nvPicPr>
        <p:blipFill>
          <a:blip r:embed="rId15" cstate="screen"/>
          <a:stretch>
            <a:fillRect/>
          </a:stretch>
        </p:blipFill>
        <p:spPr>
          <a:xfrm>
            <a:off x="7581900" y="1054100"/>
            <a:ext cx="1689100" cy="2590800"/>
          </a:xfrm>
          <a:prstGeom prst="rect">
            <a:avLst/>
          </a:prstGeom>
        </p:spPr>
      </p:pic>
      <p:sp>
        <p:nvSpPr>
          <p:cNvPr id="39" name="文字方塊 38"/>
          <p:cNvSpPr txBox="1"/>
          <p:nvPr/>
        </p:nvSpPr>
        <p:spPr>
          <a:xfrm>
            <a:off x="8678670" y="2877680"/>
            <a:ext cx="1107996" cy="369332"/>
          </a:xfrm>
          <a:prstGeom prst="rect">
            <a:avLst/>
          </a:prstGeom>
          <a:solidFill>
            <a:srgbClr val="FFFF00"/>
          </a:solid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毒咖啡包</a:t>
            </a:r>
            <a:endParaRPr lang="zh-TW" altLang="en-US" dirty="0"/>
          </a:p>
        </p:txBody>
      </p:sp>
      <p:sp>
        <p:nvSpPr>
          <p:cNvPr id="27" name="矩形 26"/>
          <p:cNvSpPr/>
          <p:nvPr/>
        </p:nvSpPr>
        <p:spPr>
          <a:xfrm>
            <a:off x="1524000" y="6309321"/>
            <a:ext cx="4716016" cy="523220"/>
          </a:xfrm>
          <a:prstGeom prst="rect">
            <a:avLst/>
          </a:prstGeom>
        </p:spPr>
        <p:txBody>
          <a:bodyPr wrap="square">
            <a:spAutoFit/>
          </a:bodyPr>
          <a:lstStyle/>
          <a:p>
            <a:r>
              <a:rPr lang="zh-TW" altLang="en-US" sz="2800" b="1" dirty="0">
                <a:solidFill>
                  <a:srgbClr val="7030A0"/>
                </a:solidFill>
                <a:latin typeface="超研澤細圓" pitchFamily="49" charset="-120"/>
                <a:ea typeface="超研澤細圓" pitchFamily="49" charset="-120"/>
                <a:cs typeface="超研澤細圓" pitchFamily="49" charset="-120"/>
              </a:rPr>
              <a:t>毒品變裝後，外觀難以辨識</a:t>
            </a:r>
            <a:r>
              <a:rPr lang="en-US" altLang="zh-TW" sz="2800" b="1" dirty="0">
                <a:solidFill>
                  <a:srgbClr val="7030A0"/>
                </a:solidFill>
                <a:latin typeface="超研澤細圓" pitchFamily="49" charset="-120"/>
                <a:ea typeface="超研澤細圓" pitchFamily="49" charset="-120"/>
                <a:cs typeface="超研澤細圓" pitchFamily="49" charset="-120"/>
              </a:rPr>
              <a:t>!</a:t>
            </a:r>
            <a:endParaRPr lang="zh-TW" altLang="en-US" sz="2800" dirty="0">
              <a:solidFill>
                <a:srgbClr val="7030A0"/>
              </a:solidFill>
              <a:latin typeface="超研澤細圓" pitchFamily="49" charset="-120"/>
              <a:ea typeface="超研澤細圓" pitchFamily="49" charset="-120"/>
              <a:cs typeface="超研澤細圓" pitchFamily="49" charset="-120"/>
            </a:endParaRPr>
          </a:p>
        </p:txBody>
      </p:sp>
      <p:sp>
        <p:nvSpPr>
          <p:cNvPr id="29" name="矩形 28"/>
          <p:cNvSpPr/>
          <p:nvPr/>
        </p:nvSpPr>
        <p:spPr>
          <a:xfrm>
            <a:off x="4943872" y="5949280"/>
            <a:ext cx="5724128" cy="369332"/>
          </a:xfrm>
          <a:prstGeom prst="rect">
            <a:avLst/>
          </a:prstGeom>
        </p:spPr>
        <p:txBody>
          <a:bodyPr wrap="square">
            <a:spAutoFit/>
          </a:bodyPr>
          <a:lstStyle/>
          <a:p>
            <a:r>
              <a:rPr lang="zh-TW" altLang="en-US" b="1" dirty="0">
                <a:latin typeface="標楷體" pitchFamily="65" charset="-120"/>
                <a:ea typeface="標楷體" pitchFamily="65" charset="-120"/>
              </a:rPr>
              <a:t>圖片來源</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食品藥物管理署、內政部警政署刑事警察局</a:t>
            </a:r>
          </a:p>
        </p:txBody>
      </p:sp>
    </p:spTree>
    <p:extLst>
      <p:ext uri="{BB962C8B-B14F-4D97-AF65-F5344CB8AC3E}">
        <p14:creationId xmlns:p14="http://schemas.microsoft.com/office/powerpoint/2010/main" val="24663703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78547" y="165387"/>
            <a:ext cx="9144001" cy="645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52663"/>
      </p:ext>
    </p:extLst>
  </p:cSld>
  <p:clrMapOvr>
    <a:masterClrMapping/>
  </p:clrMapOvr>
  <mc:AlternateContent xmlns:mc="http://schemas.openxmlformats.org/markup-compatibility/2006" xmlns:p14="http://schemas.microsoft.com/office/powerpoint/2010/main">
    <mc:Choice Requires="p14">
      <p:transition spd="slow" p14:dur="2000" advTm="5682"/>
    </mc:Choice>
    <mc:Fallback xmlns="">
      <p:transition spd="slow" advTm="568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1564877" y="2148110"/>
            <a:ext cx="8911687" cy="1280890"/>
          </a:xfrm>
        </p:spPr>
        <p:txBody>
          <a:bodyPr>
            <a:normAutofit/>
          </a:bodyPr>
          <a:lstStyle/>
          <a:p>
            <a:pPr algn="ctr"/>
            <a:r>
              <a:rPr lang="zh-TW" altLang="en-US" sz="7200" dirty="0">
                <a:latin typeface="標楷體" panose="03000509000000000000" pitchFamily="65" charset="-120"/>
                <a:ea typeface="標楷體" panose="03000509000000000000" pitchFamily="65" charset="-120"/>
              </a:rPr>
              <a:t>感謝聆聽</a:t>
            </a:r>
          </a:p>
        </p:txBody>
      </p:sp>
    </p:spTree>
    <p:extLst>
      <p:ext uri="{BB962C8B-B14F-4D97-AF65-F5344CB8AC3E}">
        <p14:creationId xmlns:p14="http://schemas.microsoft.com/office/powerpoint/2010/main" val="292279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6956" y="503583"/>
            <a:ext cx="10515600" cy="1325563"/>
          </a:xfrm>
        </p:spPr>
        <p:txBody>
          <a:bodyPr>
            <a:normAutofit/>
          </a:bodyPr>
          <a:lstStyle/>
          <a:p>
            <a:pPr lvl="0" algn="ctr"/>
            <a:r>
              <a:rPr lang="zh-TW" altLang="en-US" sz="5400" dirty="0">
                <a:latin typeface="標楷體" panose="03000509000000000000" pitchFamily="65" charset="-120"/>
                <a:ea typeface="標楷體" panose="03000509000000000000" pitchFamily="65" charset="-120"/>
              </a:rPr>
              <a:t>家庭</a:t>
            </a:r>
            <a:r>
              <a:rPr lang="zh-TW" altLang="zh-TW" sz="5400" dirty="0">
                <a:latin typeface="標楷體" panose="03000509000000000000" pitchFamily="65" charset="-120"/>
                <a:ea typeface="標楷體" panose="03000509000000000000" pitchFamily="65" charset="-120"/>
              </a:rPr>
              <a:t>教育宣導</a:t>
            </a:r>
            <a:endParaRPr lang="zh-TW" altLang="en-US"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75191" y="1954826"/>
            <a:ext cx="10455418" cy="3942391"/>
          </a:xfrm>
        </p:spPr>
        <p:txBody>
          <a:bodyPr/>
          <a:lstStyle/>
          <a:p>
            <a:pPr lvl="0"/>
            <a:r>
              <a:rPr lang="zh-TW" altLang="en-US" sz="2800" b="1" dirty="0">
                <a:latin typeface="標楷體" panose="03000509000000000000" pitchFamily="65" charset="-120"/>
                <a:ea typeface="標楷體" panose="03000509000000000000" pitchFamily="65" charset="-120"/>
              </a:rPr>
              <a:t>家庭</a:t>
            </a:r>
            <a:r>
              <a:rPr lang="zh-TW" altLang="zh-TW" sz="2800" b="1" dirty="0">
                <a:latin typeface="標楷體" panose="03000509000000000000" pitchFamily="65" charset="-120"/>
                <a:ea typeface="標楷體" panose="03000509000000000000" pitchFamily="65" charset="-120"/>
              </a:rPr>
              <a:t>教育法</a:t>
            </a:r>
            <a:r>
              <a:rPr lang="zh-TW" altLang="en-US" sz="2800" b="1" dirty="0">
                <a:latin typeface="標楷體" panose="03000509000000000000" pitchFamily="65" charset="-120"/>
                <a:ea typeface="標楷體" panose="03000509000000000000" pitchFamily="65" charset="-120"/>
              </a:rPr>
              <a:t>第 </a:t>
            </a:r>
            <a:r>
              <a:rPr lang="en-US" altLang="zh-TW" sz="2800" b="1" dirty="0">
                <a:latin typeface="標楷體" panose="03000509000000000000" pitchFamily="65" charset="-120"/>
                <a:ea typeface="標楷體" panose="03000509000000000000" pitchFamily="65" charset="-120"/>
              </a:rPr>
              <a:t>12 </a:t>
            </a:r>
            <a:r>
              <a:rPr lang="zh-TW" altLang="en-US" sz="2800" b="1" dirty="0">
                <a:latin typeface="標楷體" panose="03000509000000000000" pitchFamily="65" charset="-120"/>
                <a:ea typeface="標楷體" panose="03000509000000000000" pitchFamily="65" charset="-120"/>
              </a:rPr>
              <a:t>條 </a:t>
            </a:r>
            <a:endParaRPr lang="en-US" altLang="zh-TW" sz="2800" b="1" dirty="0">
              <a:latin typeface="標楷體" panose="03000509000000000000" pitchFamily="65" charset="-120"/>
              <a:ea typeface="標楷體" panose="03000509000000000000" pitchFamily="65" charset="-120"/>
            </a:endParaRPr>
          </a:p>
          <a:p>
            <a:pPr marL="0" lvl="0" indent="0">
              <a:buNone/>
            </a:pPr>
            <a:r>
              <a:rPr lang="zh-TW" altLang="en-US" sz="2800" dirty="0">
                <a:latin typeface="標楷體" panose="03000509000000000000" pitchFamily="65" charset="-120"/>
                <a:ea typeface="標楷體" panose="03000509000000000000" pitchFamily="65" charset="-120"/>
              </a:rPr>
              <a:t> </a:t>
            </a:r>
            <a:r>
              <a:rPr lang="zh-TW" altLang="en-US" sz="2800" u="sng" dirty="0">
                <a:latin typeface="標楷體" panose="03000509000000000000" pitchFamily="65" charset="-120"/>
                <a:ea typeface="標楷體" panose="03000509000000000000" pitchFamily="65" charset="-120"/>
              </a:rPr>
              <a:t>高級中等以下學校</a:t>
            </a:r>
            <a:r>
              <a:rPr lang="zh-TW" altLang="en-US" sz="2800" u="sng" dirty="0">
                <a:solidFill>
                  <a:srgbClr val="FF0000"/>
                </a:solidFill>
                <a:latin typeface="標楷體" panose="03000509000000000000" pitchFamily="65" charset="-120"/>
                <a:ea typeface="標楷體" panose="03000509000000000000" pitchFamily="65" charset="-120"/>
              </a:rPr>
              <a:t>每學年</a:t>
            </a:r>
            <a:r>
              <a:rPr lang="zh-TW" altLang="en-US" sz="2800" u="sng" dirty="0">
                <a:latin typeface="標楷體" panose="03000509000000000000" pitchFamily="65" charset="-120"/>
                <a:ea typeface="標楷體" panose="03000509000000000000" pitchFamily="65" charset="-120"/>
              </a:rPr>
              <a:t>應在正式課程外實施</a:t>
            </a:r>
            <a:r>
              <a:rPr lang="zh-TW" altLang="en-US" sz="2800" u="sng" dirty="0">
                <a:solidFill>
                  <a:srgbClr val="FF0000"/>
                </a:solidFill>
                <a:latin typeface="標楷體" panose="03000509000000000000" pitchFamily="65" charset="-120"/>
                <a:ea typeface="標楷體" panose="03000509000000000000" pitchFamily="65" charset="-120"/>
              </a:rPr>
              <a:t>四小時以上家庭教</a:t>
            </a:r>
            <a:endParaRPr lang="en-US" altLang="zh-TW" sz="2800" u="sng" dirty="0">
              <a:solidFill>
                <a:srgbClr val="FF0000"/>
              </a:solidFill>
              <a:latin typeface="標楷體" panose="03000509000000000000" pitchFamily="65" charset="-120"/>
              <a:ea typeface="標楷體" panose="03000509000000000000" pitchFamily="65" charset="-120"/>
            </a:endParaRPr>
          </a:p>
          <a:p>
            <a:pPr marL="0" lvl="0" indent="0">
              <a:buNone/>
            </a:pPr>
            <a:r>
              <a:rPr lang="zh-TW" altLang="en-US" u="sng" dirty="0">
                <a:solidFill>
                  <a:srgbClr val="FF0000"/>
                </a:solidFill>
                <a:latin typeface="標楷體" panose="03000509000000000000" pitchFamily="65" charset="-120"/>
                <a:ea typeface="標楷體" panose="03000509000000000000" pitchFamily="65" charset="-120"/>
              </a:rPr>
              <a:t> </a:t>
            </a:r>
            <a:r>
              <a:rPr lang="zh-TW" altLang="en-US" sz="2800" u="sng" dirty="0">
                <a:solidFill>
                  <a:srgbClr val="FF0000"/>
                </a:solidFill>
                <a:latin typeface="標楷體" panose="03000509000000000000" pitchFamily="65" charset="-120"/>
                <a:ea typeface="標楷體" panose="03000509000000000000" pitchFamily="65" charset="-120"/>
              </a:rPr>
              <a:t>育課程及活動</a:t>
            </a:r>
            <a:r>
              <a:rPr lang="zh-TW" altLang="en-US" sz="2800" u="sng" dirty="0">
                <a:latin typeface="標楷體" panose="03000509000000000000" pitchFamily="65" charset="-120"/>
                <a:ea typeface="標楷體" panose="03000509000000000000" pitchFamily="65" charset="-120"/>
              </a:rPr>
              <a:t>，並應會同家長會辦理</a:t>
            </a:r>
            <a:r>
              <a:rPr lang="zh-TW" altLang="en-US" sz="2800" u="sng" dirty="0">
                <a:solidFill>
                  <a:srgbClr val="FF0000"/>
                </a:solidFill>
                <a:latin typeface="標楷體" panose="03000509000000000000" pitchFamily="65" charset="-120"/>
                <a:ea typeface="標楷體" panose="03000509000000000000" pitchFamily="65" charset="-120"/>
              </a:rPr>
              <a:t>親職教育</a:t>
            </a:r>
            <a:r>
              <a:rPr lang="zh-TW" altLang="en-US" sz="2800"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0"/>
            <a:r>
              <a:rPr lang="zh-TW" altLang="en-US" b="1" dirty="0">
                <a:latin typeface="標楷體" panose="03000509000000000000" pitchFamily="65" charset="-120"/>
                <a:ea typeface="標楷體" panose="03000509000000000000" pitchFamily="65" charset="-120"/>
              </a:rPr>
              <a:t>家庭教育法第 </a:t>
            </a:r>
            <a:r>
              <a:rPr lang="en-US" altLang="zh-TW" sz="2800" b="1" dirty="0">
                <a:latin typeface="標楷體" panose="03000509000000000000" pitchFamily="65" charset="-120"/>
                <a:ea typeface="標楷體" panose="03000509000000000000" pitchFamily="65" charset="-120"/>
              </a:rPr>
              <a:t>15 </a:t>
            </a:r>
            <a:r>
              <a:rPr lang="zh-TW" altLang="en-US" sz="2800" b="1" dirty="0">
                <a:latin typeface="標楷體" panose="03000509000000000000" pitchFamily="65" charset="-120"/>
                <a:ea typeface="標楷體" panose="03000509000000000000" pitchFamily="65" charset="-120"/>
              </a:rPr>
              <a:t>條 </a:t>
            </a:r>
            <a:endParaRPr lang="en-US" altLang="zh-TW" sz="2800" b="1" dirty="0">
              <a:latin typeface="標楷體" panose="03000509000000000000" pitchFamily="65" charset="-120"/>
              <a:ea typeface="標楷體" panose="03000509000000000000" pitchFamily="65" charset="-120"/>
            </a:endParaRPr>
          </a:p>
          <a:p>
            <a:pPr marL="0" lvl="0" indent="0">
              <a:buNone/>
            </a:pPr>
            <a:r>
              <a:rPr lang="zh-TW" altLang="en-US" sz="2800" dirty="0">
                <a:latin typeface="標楷體" panose="03000509000000000000" pitchFamily="65" charset="-120"/>
                <a:ea typeface="標楷體" panose="03000509000000000000" pitchFamily="65" charset="-120"/>
              </a:rPr>
              <a:t> </a:t>
            </a:r>
            <a:r>
              <a:rPr lang="zh-TW" altLang="en-US" sz="2800" u="sng" dirty="0">
                <a:latin typeface="標楷體" panose="03000509000000000000" pitchFamily="65" charset="-120"/>
                <a:ea typeface="標楷體" panose="03000509000000000000" pitchFamily="65" charset="-120"/>
              </a:rPr>
              <a:t>高級中等以下學校於</a:t>
            </a:r>
            <a:r>
              <a:rPr lang="zh-TW" altLang="en-US" sz="2800" u="sng" dirty="0">
                <a:solidFill>
                  <a:srgbClr val="FF0000"/>
                </a:solidFill>
                <a:latin typeface="標楷體" panose="03000509000000000000" pitchFamily="65" charset="-120"/>
                <a:ea typeface="標楷體" panose="03000509000000000000" pitchFamily="65" charset="-120"/>
              </a:rPr>
              <a:t>學生有重大違規事件或特殊行為</a:t>
            </a:r>
            <a:r>
              <a:rPr lang="zh-TW" altLang="en-US" sz="2800" u="sng" dirty="0">
                <a:latin typeface="標楷體" panose="03000509000000000000" pitchFamily="65" charset="-120"/>
                <a:ea typeface="標楷體" panose="03000509000000000000" pitchFamily="65" charset="-120"/>
              </a:rPr>
              <a:t>，應即</a:t>
            </a:r>
            <a:r>
              <a:rPr lang="zh-TW" altLang="en-US" sz="2800" u="sng" dirty="0">
                <a:solidFill>
                  <a:srgbClr val="FF0000"/>
                </a:solidFill>
                <a:latin typeface="標楷體" panose="03000509000000000000" pitchFamily="65" charset="-120"/>
                <a:ea typeface="標楷體" panose="03000509000000000000" pitchFamily="65" charset="-120"/>
              </a:rPr>
              <a:t>通知</a:t>
            </a:r>
            <a:endParaRPr lang="en-US" altLang="zh-TW" sz="2800" u="sng" dirty="0">
              <a:solidFill>
                <a:srgbClr val="FF0000"/>
              </a:solidFill>
              <a:latin typeface="標楷體" panose="03000509000000000000" pitchFamily="65" charset="-120"/>
              <a:ea typeface="標楷體" panose="03000509000000000000" pitchFamily="65" charset="-120"/>
            </a:endParaRPr>
          </a:p>
          <a:p>
            <a:pPr marL="0" lvl="0" indent="0">
              <a:buNone/>
            </a:pPr>
            <a:r>
              <a:rPr lang="en-US" altLang="zh-TW" u="sng" dirty="0">
                <a:solidFill>
                  <a:srgbClr val="FF0000"/>
                </a:solidFill>
                <a:latin typeface="標楷體" panose="03000509000000000000" pitchFamily="65" charset="-120"/>
                <a:ea typeface="標楷體" panose="03000509000000000000" pitchFamily="65" charset="-120"/>
              </a:rPr>
              <a:t> </a:t>
            </a:r>
            <a:r>
              <a:rPr lang="zh-TW" altLang="en-US" sz="2800" u="sng" dirty="0">
                <a:solidFill>
                  <a:srgbClr val="FF0000"/>
                </a:solidFill>
                <a:latin typeface="標楷體" panose="03000509000000000000" pitchFamily="65" charset="-120"/>
                <a:ea typeface="標楷體" panose="03000509000000000000" pitchFamily="65" charset="-120"/>
              </a:rPr>
              <a:t>其家長或監護人及實際照顧學生之人</a:t>
            </a:r>
            <a:r>
              <a:rPr lang="zh-TW" altLang="en-US" sz="2800" u="sng" dirty="0">
                <a:latin typeface="標楷體" panose="03000509000000000000" pitchFamily="65" charset="-120"/>
                <a:ea typeface="標楷體" panose="03000509000000000000" pitchFamily="65" charset="-120"/>
              </a:rPr>
              <a:t>；並提供相關家庭教育諮商</a:t>
            </a:r>
            <a:endParaRPr lang="en-US" altLang="zh-TW" sz="2800" u="sng" dirty="0">
              <a:latin typeface="標楷體" panose="03000509000000000000" pitchFamily="65" charset="-120"/>
              <a:ea typeface="標楷體" panose="03000509000000000000" pitchFamily="65" charset="-120"/>
            </a:endParaRPr>
          </a:p>
          <a:p>
            <a:pPr marL="0" lvl="0" indent="0">
              <a:buNone/>
            </a:pPr>
            <a:r>
              <a:rPr lang="en-US" altLang="zh-TW" u="sng" dirty="0">
                <a:latin typeface="標楷體" panose="03000509000000000000" pitchFamily="65" charset="-120"/>
                <a:ea typeface="標楷體" panose="03000509000000000000" pitchFamily="65" charset="-120"/>
              </a:rPr>
              <a:t> </a:t>
            </a:r>
            <a:r>
              <a:rPr lang="zh-TW" altLang="en-US" sz="2800" u="sng" dirty="0">
                <a:latin typeface="標楷體" panose="03000509000000000000" pitchFamily="65" charset="-120"/>
                <a:ea typeface="標楷體" panose="03000509000000000000" pitchFamily="65" charset="-120"/>
              </a:rPr>
              <a:t>或輔導之課程</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8101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5F389AF-EE8A-4F2A-8E2E-0F98680D6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074" y="0"/>
            <a:ext cx="5181059" cy="6858000"/>
          </a:xfrm>
          <a:prstGeom prst="rect">
            <a:avLst/>
          </a:prstGeom>
        </p:spPr>
      </p:pic>
      <p:pic>
        <p:nvPicPr>
          <p:cNvPr id="5" name="圖片 4">
            <a:extLst>
              <a:ext uri="{FF2B5EF4-FFF2-40B4-BE49-F238E27FC236}">
                <a16:creationId xmlns:a16="http://schemas.microsoft.com/office/drawing/2014/main" id="{A3339E58-F246-4F0E-9437-FC7DE3BFE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950" y="2104398"/>
            <a:ext cx="2881624" cy="2439557"/>
          </a:xfrm>
          <a:prstGeom prst="rect">
            <a:avLst/>
          </a:prstGeom>
        </p:spPr>
      </p:pic>
    </p:spTree>
    <p:extLst>
      <p:ext uri="{BB962C8B-B14F-4D97-AF65-F5344CB8AC3E}">
        <p14:creationId xmlns:p14="http://schemas.microsoft.com/office/powerpoint/2010/main" val="71612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24" y="4081669"/>
            <a:ext cx="8008064" cy="2683565"/>
          </a:xfrm>
          <a:prstGeom prst="rect">
            <a:avLst/>
          </a:prstGeom>
        </p:spPr>
      </p:pic>
      <p:sp>
        <p:nvSpPr>
          <p:cNvPr id="2" name="標題 1"/>
          <p:cNvSpPr>
            <a:spLocks noGrp="1"/>
          </p:cNvSpPr>
          <p:nvPr>
            <p:ph type="title"/>
          </p:nvPr>
        </p:nvSpPr>
        <p:spPr>
          <a:xfrm>
            <a:off x="692426" y="160752"/>
            <a:ext cx="10515600" cy="1325563"/>
          </a:xfrm>
        </p:spPr>
        <p:txBody>
          <a:bodyPr>
            <a:normAutofit/>
          </a:bodyPr>
          <a:lstStyle/>
          <a:p>
            <a:pPr lvl="0" algn="ctr"/>
            <a:r>
              <a:rPr lang="zh-TW" altLang="zh-TW" sz="5400" dirty="0">
                <a:latin typeface="標楷體" panose="03000509000000000000" pitchFamily="65" charset="-120"/>
                <a:ea typeface="標楷體" panose="03000509000000000000" pitchFamily="65" charset="-120"/>
              </a:rPr>
              <a:t>性別平等教育宣導</a:t>
            </a:r>
            <a:endParaRPr lang="zh-TW" altLang="en-US"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31624" y="1486315"/>
            <a:ext cx="9508654" cy="3777622"/>
          </a:xfrm>
        </p:spPr>
        <p:txBody>
          <a:bodyPr>
            <a:normAutofit/>
          </a:bodyPr>
          <a:lstStyle/>
          <a:p>
            <a:pPr lvl="0"/>
            <a:r>
              <a:rPr lang="zh-TW" altLang="zh-TW" sz="2800" dirty="0">
                <a:latin typeface="標楷體" panose="03000509000000000000" pitchFamily="65" charset="-120"/>
                <a:ea typeface="標楷體" panose="03000509000000000000" pitchFamily="65" charset="-120"/>
              </a:rPr>
              <a:t>根據</a:t>
            </a:r>
            <a:r>
              <a:rPr lang="zh-TW" altLang="zh-TW" sz="2800" b="1" dirty="0">
                <a:latin typeface="標楷體" panose="03000509000000000000" pitchFamily="65" charset="-120"/>
                <a:ea typeface="標楷體" panose="03000509000000000000" pitchFamily="65" charset="-120"/>
              </a:rPr>
              <a:t>性別平等教育法</a:t>
            </a:r>
            <a:r>
              <a:rPr lang="en-US" altLang="zh-TW" sz="2800" b="1" dirty="0">
                <a:latin typeface="標楷體" panose="03000509000000000000" pitchFamily="65" charset="-120"/>
                <a:ea typeface="標楷體" panose="03000509000000000000" pitchFamily="65" charset="-120"/>
              </a:rPr>
              <a:t>  </a:t>
            </a:r>
            <a:r>
              <a:rPr lang="zh-TW" altLang="zh-TW"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 21 </a:t>
            </a:r>
            <a:r>
              <a:rPr lang="zh-TW" altLang="zh-TW" sz="2800" b="1" dirty="0">
                <a:latin typeface="標楷體" panose="03000509000000000000" pitchFamily="65" charset="-120"/>
                <a:ea typeface="標楷體" panose="03000509000000000000" pitchFamily="65" charset="-120"/>
              </a:rPr>
              <a:t>條</a:t>
            </a:r>
            <a:endParaRPr lang="en-US" altLang="zh-TW" sz="2800" b="1" dirty="0">
              <a:latin typeface="標楷體" panose="03000509000000000000" pitchFamily="65" charset="-120"/>
              <a:ea typeface="標楷體" panose="03000509000000000000" pitchFamily="65" charset="-120"/>
            </a:endParaRPr>
          </a:p>
          <a:p>
            <a:pPr lvl="0"/>
            <a:r>
              <a:rPr lang="zh-TW" altLang="en-US" sz="2800" dirty="0">
                <a:latin typeface="標楷體" panose="03000509000000000000" pitchFamily="65" charset="-120"/>
                <a:ea typeface="標楷體" panose="03000509000000000000" pitchFamily="65" charset="-120"/>
              </a:rPr>
              <a:t>學校同仁</a:t>
            </a:r>
            <a:r>
              <a:rPr lang="zh-TW" altLang="zh-TW" sz="2800" u="sng" dirty="0">
                <a:solidFill>
                  <a:srgbClr val="FF0000"/>
                </a:solidFill>
                <a:latin typeface="標楷體" panose="03000509000000000000" pitchFamily="65" charset="-120"/>
                <a:ea typeface="標楷體" panose="03000509000000000000" pitchFamily="65" charset="-120"/>
              </a:rPr>
              <a:t>知悉學校發生疑似校園性侵害、性騷擾或性霸凌事件</a:t>
            </a:r>
            <a:r>
              <a:rPr lang="zh-TW" altLang="zh-TW" sz="2800" dirty="0">
                <a:latin typeface="標楷體" panose="03000509000000000000" pitchFamily="65" charset="-120"/>
                <a:ea typeface="標楷體" panose="03000509000000000000" pitchFamily="65" charset="-120"/>
              </a:rPr>
              <a:t>者，除應立即依學校防治規定所定權責，依性侵害犯罪防治法、兒童及少年福利法、身心障礙者權益保障法及其他相關法律規定通報外，並</a:t>
            </a:r>
            <a:r>
              <a:rPr lang="zh-TW" altLang="zh-TW" sz="2800" u="sng" dirty="0">
                <a:solidFill>
                  <a:srgbClr val="FF0000"/>
                </a:solidFill>
                <a:latin typeface="標楷體" panose="03000509000000000000" pitchFamily="65" charset="-120"/>
                <a:ea typeface="標楷體" panose="03000509000000000000" pitchFamily="65" charset="-120"/>
              </a:rPr>
              <a:t>應向學校及當地直轄市、縣（市）主管機關通報，至遲不得超過二十四小時</a:t>
            </a:r>
            <a:r>
              <a:rPr lang="zh-TW"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2840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0635B60-4F9E-4B9B-9615-39A118E6A22C}"/>
              </a:ext>
            </a:extLst>
          </p:cNvPr>
          <p:cNvPicPr>
            <a:picLocks noChangeAspect="1"/>
          </p:cNvPicPr>
          <p:nvPr/>
        </p:nvPicPr>
        <p:blipFill>
          <a:blip r:embed="rId2"/>
          <a:stretch>
            <a:fillRect/>
          </a:stretch>
        </p:blipFill>
        <p:spPr>
          <a:xfrm>
            <a:off x="1294581" y="0"/>
            <a:ext cx="9602838" cy="6858000"/>
          </a:xfrm>
          <a:prstGeom prst="rect">
            <a:avLst/>
          </a:prstGeom>
        </p:spPr>
      </p:pic>
    </p:spTree>
    <p:extLst>
      <p:ext uri="{BB962C8B-B14F-4D97-AF65-F5344CB8AC3E}">
        <p14:creationId xmlns:p14="http://schemas.microsoft.com/office/powerpoint/2010/main" val="278653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92696" y="1526796"/>
            <a:ext cx="10926724" cy="4962088"/>
          </a:xfrm>
        </p:spPr>
        <p:txBody>
          <a:bodyPr>
            <a:normAutofit fontScale="55000" lnSpcReduction="20000"/>
          </a:bodyPr>
          <a:lstStyle/>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en-US" altLang="zh-TW" sz="4200" dirty="0">
                <a:latin typeface="標楷體" panose="03000509000000000000" pitchFamily="65" charset="-120"/>
                <a:ea typeface="標楷體" panose="03000509000000000000" pitchFamily="65" charset="-120"/>
              </a:rPr>
              <a:t>※</a:t>
            </a:r>
            <a:r>
              <a:rPr lang="zh-TW" altLang="en-US" sz="4200" dirty="0">
                <a:latin typeface="標楷體" panose="03000509000000000000" pitchFamily="65" charset="-120"/>
                <a:ea typeface="標楷體" panose="03000509000000000000" pitchFamily="65" charset="-120"/>
              </a:rPr>
              <a:t>受輔對象：</a:t>
            </a:r>
            <a:endParaRPr lang="en-US" altLang="zh-TW" sz="4200" dirty="0">
              <a:latin typeface="標楷體" panose="03000509000000000000" pitchFamily="65" charset="-120"/>
              <a:ea typeface="標楷體" panose="03000509000000000000" pitchFamily="65" charset="-120"/>
            </a:endParaRPr>
          </a:p>
          <a:p>
            <a:pPr marL="0" indent="0">
              <a:buNone/>
            </a:pPr>
            <a:r>
              <a:rPr lang="zh-TW" altLang="en-US" sz="4200" dirty="0">
                <a:latin typeface="標楷體" panose="03000509000000000000" pitchFamily="65" charset="-120"/>
                <a:ea typeface="標楷體" panose="03000509000000000000" pitchFamily="65" charset="-120"/>
              </a:rPr>
              <a:t>（一）未通過</a:t>
            </a:r>
            <a:r>
              <a:rPr lang="zh-TW" altLang="en-US" sz="4200" b="1" u="sng" dirty="0">
                <a:solidFill>
                  <a:srgbClr val="FF0000"/>
                </a:solidFill>
                <a:latin typeface="標楷體" panose="03000509000000000000" pitchFamily="65" charset="-120"/>
                <a:ea typeface="標楷體" panose="03000509000000000000" pitchFamily="65" charset="-120"/>
              </a:rPr>
              <a:t>國語</a:t>
            </a:r>
            <a:r>
              <a:rPr lang="zh-TW" altLang="en-US" sz="4200" u="sng" dirty="0">
                <a:solidFill>
                  <a:srgbClr val="FF0000"/>
                </a:solidFill>
                <a:latin typeface="標楷體" panose="03000509000000000000" pitchFamily="65" charset="-120"/>
                <a:ea typeface="標楷體" panose="03000509000000000000" pitchFamily="65" charset="-120"/>
              </a:rPr>
              <a:t>、</a:t>
            </a:r>
            <a:r>
              <a:rPr lang="zh-TW" altLang="en-US" sz="4200" b="1" u="sng" dirty="0">
                <a:solidFill>
                  <a:srgbClr val="FF0000"/>
                </a:solidFill>
                <a:latin typeface="標楷體" panose="03000509000000000000" pitchFamily="65" charset="-120"/>
                <a:ea typeface="標楷體" panose="03000509000000000000" pitchFamily="65" charset="-120"/>
              </a:rPr>
              <a:t>數學</a:t>
            </a:r>
            <a:r>
              <a:rPr lang="zh-TW" altLang="en-US" sz="4200" u="sng" dirty="0">
                <a:latin typeface="標楷體" panose="03000509000000000000" pitchFamily="65" charset="-120"/>
                <a:ea typeface="標楷體" panose="03000509000000000000" pitchFamily="65" charset="-120"/>
              </a:rPr>
              <a:t>或</a:t>
            </a:r>
            <a:r>
              <a:rPr lang="zh-TW" altLang="en-US" sz="4200" b="1" u="sng" dirty="0">
                <a:solidFill>
                  <a:srgbClr val="FF0000"/>
                </a:solidFill>
                <a:latin typeface="標楷體" panose="03000509000000000000" pitchFamily="65" charset="-120"/>
                <a:ea typeface="標楷體" panose="03000509000000000000" pitchFamily="65" charset="-120"/>
              </a:rPr>
              <a:t>英語</a:t>
            </a:r>
            <a:r>
              <a:rPr lang="zh-TW" altLang="en-US" sz="4200" dirty="0">
                <a:latin typeface="標楷體" panose="03000509000000000000" pitchFamily="65" charset="-120"/>
                <a:ea typeface="標楷體" panose="03000509000000000000" pitchFamily="65" charset="-120"/>
              </a:rPr>
              <a:t>科篩選測驗之學生，依未通過科目分科參加學習</a:t>
            </a:r>
            <a:endParaRPr lang="en-US" altLang="zh-TW" sz="4200" dirty="0">
              <a:latin typeface="標楷體" panose="03000509000000000000" pitchFamily="65" charset="-120"/>
              <a:ea typeface="標楷體" panose="03000509000000000000" pitchFamily="65" charset="-120"/>
            </a:endParaRPr>
          </a:p>
          <a:p>
            <a:pPr marL="0" indent="0">
              <a:buNone/>
            </a:pPr>
            <a:r>
              <a:rPr lang="zh-TW" altLang="en-US" sz="4200" dirty="0">
                <a:latin typeface="標楷體" panose="03000509000000000000" pitchFamily="65" charset="-120"/>
                <a:ea typeface="標楷體" panose="03000509000000000000" pitchFamily="65" charset="-120"/>
              </a:rPr>
              <a:t>      扶助。</a:t>
            </a:r>
          </a:p>
          <a:p>
            <a:pPr marL="0" indent="0">
              <a:buNone/>
            </a:pPr>
            <a:r>
              <a:rPr lang="zh-TW" altLang="en-US" sz="4200" dirty="0">
                <a:latin typeface="標楷體" panose="03000509000000000000" pitchFamily="65" charset="-120"/>
                <a:ea typeface="標楷體" panose="03000509000000000000" pitchFamily="65" charset="-120"/>
              </a:rPr>
              <a:t>（二）身心障礙學生經學習輔導小組認定受輔可提升學業成就者及其他經學習輔導</a:t>
            </a:r>
            <a:endParaRPr lang="en-US" altLang="zh-TW" sz="4200" dirty="0">
              <a:latin typeface="標楷體" panose="03000509000000000000" pitchFamily="65" charset="-120"/>
              <a:ea typeface="標楷體" panose="03000509000000000000" pitchFamily="65" charset="-120"/>
            </a:endParaRPr>
          </a:p>
          <a:p>
            <a:pPr marL="0" indent="0">
              <a:buNone/>
            </a:pPr>
            <a:r>
              <a:rPr lang="zh-TW" altLang="en-US" sz="4200" dirty="0">
                <a:latin typeface="標楷體" panose="03000509000000000000" pitchFamily="65" charset="-120"/>
                <a:ea typeface="標楷體" panose="03000509000000000000" pitchFamily="65" charset="-120"/>
              </a:rPr>
              <a:t>      小組評估認定有學習需求之學生，依國語文、數學或英語科之需求科目，分</a:t>
            </a:r>
            <a:endParaRPr lang="en-US" altLang="zh-TW" sz="4200" dirty="0">
              <a:latin typeface="標楷體" panose="03000509000000000000" pitchFamily="65" charset="-120"/>
              <a:ea typeface="標楷體" panose="03000509000000000000" pitchFamily="65" charset="-120"/>
            </a:endParaRPr>
          </a:p>
          <a:p>
            <a:pPr marL="0" indent="0">
              <a:buNone/>
            </a:pPr>
            <a:r>
              <a:rPr lang="zh-TW" altLang="en-US" sz="4200" dirty="0">
                <a:latin typeface="標楷體" panose="03000509000000000000" pitchFamily="65" charset="-120"/>
                <a:ea typeface="標楷體" panose="03000509000000000000" pitchFamily="65" charset="-120"/>
              </a:rPr>
              <a:t>      科參加學習扶助</a:t>
            </a:r>
            <a:r>
              <a:rPr lang="en-US" altLang="zh-TW" sz="4200" dirty="0">
                <a:latin typeface="標楷體" panose="03000509000000000000" pitchFamily="65" charset="-120"/>
                <a:ea typeface="標楷體" panose="03000509000000000000" pitchFamily="65" charset="-120"/>
              </a:rPr>
              <a:t>(</a:t>
            </a:r>
            <a:r>
              <a:rPr lang="zh-TW" altLang="en-US" sz="4200" dirty="0">
                <a:latin typeface="標楷體" panose="03000509000000000000" pitchFamily="65" charset="-120"/>
                <a:ea typeface="標楷體" panose="03000509000000000000" pitchFamily="65" charset="-120"/>
              </a:rPr>
              <a:t>該類學生以不超過全校各科目總受輔人數之百分之三十五，</a:t>
            </a:r>
            <a:endParaRPr lang="en-US" altLang="zh-TW" sz="4200" dirty="0">
              <a:latin typeface="標楷體" panose="03000509000000000000" pitchFamily="65" charset="-120"/>
              <a:ea typeface="標楷體" panose="03000509000000000000" pitchFamily="65" charset="-120"/>
            </a:endParaRPr>
          </a:p>
          <a:p>
            <a:pPr marL="0" indent="0">
              <a:buNone/>
            </a:pPr>
            <a:r>
              <a:rPr lang="zh-TW" altLang="en-US" sz="4200" dirty="0">
                <a:latin typeface="標楷體" panose="03000509000000000000" pitchFamily="65" charset="-120"/>
                <a:ea typeface="標楷體" panose="03000509000000000000" pitchFamily="65" charset="-120"/>
              </a:rPr>
              <a:t>      且不得單獨成班為原則</a:t>
            </a:r>
            <a:r>
              <a:rPr lang="en-US" altLang="zh-TW" sz="4200" dirty="0">
                <a:latin typeface="標楷體" panose="03000509000000000000" pitchFamily="65" charset="-120"/>
                <a:ea typeface="標楷體" panose="03000509000000000000" pitchFamily="65" charset="-120"/>
              </a:rPr>
              <a:t>)</a:t>
            </a:r>
            <a:r>
              <a:rPr lang="zh-TW" altLang="en-US" sz="4200" dirty="0">
                <a:latin typeface="標楷體" panose="03000509000000000000" pitchFamily="65" charset="-120"/>
                <a:ea typeface="標楷體" panose="03000509000000000000" pitchFamily="65" charset="-120"/>
              </a:rPr>
              <a:t>。</a:t>
            </a:r>
            <a:endParaRPr lang="en-US" altLang="zh-TW" sz="4200" dirty="0">
              <a:latin typeface="標楷體" panose="03000509000000000000" pitchFamily="65" charset="-120"/>
              <a:ea typeface="標楷體" panose="03000509000000000000" pitchFamily="65" charset="-120"/>
            </a:endParaRPr>
          </a:p>
          <a:p>
            <a:pPr marL="0" indent="0">
              <a:buNone/>
            </a:pPr>
            <a:endParaRPr lang="en-US" altLang="zh-TW" sz="4200" dirty="0">
              <a:latin typeface="標楷體" panose="03000509000000000000" pitchFamily="65" charset="-120"/>
              <a:ea typeface="標楷體" panose="03000509000000000000" pitchFamily="65" charset="-120"/>
            </a:endParaRPr>
          </a:p>
          <a:p>
            <a:pPr marL="0" indent="0">
              <a:buNone/>
            </a:pPr>
            <a:r>
              <a:rPr lang="en-US" altLang="zh-TW" sz="4400" dirty="0">
                <a:latin typeface="標楷體" panose="03000509000000000000" pitchFamily="65" charset="-120"/>
                <a:ea typeface="標楷體" panose="03000509000000000000" pitchFamily="65" charset="-120"/>
              </a:rPr>
              <a:t>※</a:t>
            </a:r>
            <a:r>
              <a:rPr lang="zh-TW" altLang="en-US" sz="4400" u="sng" dirty="0">
                <a:latin typeface="標楷體" panose="03000509000000000000" pitchFamily="65" charset="-120"/>
                <a:ea typeface="標楷體" panose="03000509000000000000" pitchFamily="65" charset="-120"/>
              </a:rPr>
              <a:t>在班級或課後進行各科補救</a:t>
            </a:r>
            <a:r>
              <a:rPr lang="en-US" altLang="zh-TW" sz="4400" u="sng" dirty="0">
                <a:latin typeface="標楷體" panose="03000509000000000000" pitchFamily="65" charset="-120"/>
                <a:ea typeface="標楷體" panose="03000509000000000000" pitchFamily="65" charset="-120"/>
              </a:rPr>
              <a:t>;</a:t>
            </a:r>
            <a:r>
              <a:rPr lang="zh-TW" altLang="en-US" sz="4400" u="sng" dirty="0">
                <a:solidFill>
                  <a:srgbClr val="FF0000"/>
                </a:solidFill>
                <a:latin typeface="標楷體" panose="03000509000000000000" pitchFamily="65" charset="-120"/>
                <a:ea typeface="標楷體" panose="03000509000000000000" pitchFamily="65" charset="-120"/>
              </a:rPr>
              <a:t>在寒暑假及學期間開辦</a:t>
            </a:r>
            <a:r>
              <a:rPr lang="zh-TW" altLang="en-US" sz="4400" b="1" u="sng" dirty="0">
                <a:solidFill>
                  <a:srgbClr val="0070C0"/>
                </a:solidFill>
                <a:latin typeface="標楷體" panose="03000509000000000000" pitchFamily="65" charset="-120"/>
                <a:ea typeface="標楷體" panose="03000509000000000000" pitchFamily="65" charset="-120"/>
              </a:rPr>
              <a:t>學習扶助課後班</a:t>
            </a:r>
            <a:r>
              <a:rPr lang="zh-TW" altLang="en-US" sz="4400" u="sng" dirty="0">
                <a:solidFill>
                  <a:srgbClr val="FF0000"/>
                </a:solidFill>
                <a:latin typeface="標楷體" panose="03000509000000000000" pitchFamily="65" charset="-120"/>
                <a:ea typeface="標楷體" panose="03000509000000000000" pitchFamily="65" charset="-120"/>
              </a:rPr>
              <a:t>，針對需</a:t>
            </a:r>
            <a:endParaRPr lang="en-US" altLang="zh-TW" sz="4400" u="sng"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4400" u="sng" dirty="0">
                <a:solidFill>
                  <a:srgbClr val="FF0000"/>
                </a:solidFill>
                <a:latin typeface="標楷體" panose="03000509000000000000" pitchFamily="65" charset="-120"/>
                <a:ea typeface="標楷體" panose="03000509000000000000" pitchFamily="65" charset="-120"/>
              </a:rPr>
              <a:t>  進行學習扶助之學生進行教學。經費由教育部全額支付，學生免費</a:t>
            </a:r>
            <a:r>
              <a:rPr lang="zh-TW" altLang="en-US" sz="4400" dirty="0">
                <a:solidFill>
                  <a:srgbClr val="FF0000"/>
                </a:solidFill>
                <a:latin typeface="標楷體" panose="03000509000000000000" pitchFamily="65" charset="-120"/>
                <a:ea typeface="標楷體" panose="03000509000000000000" pitchFamily="65" charset="-120"/>
              </a:rPr>
              <a:t>。</a:t>
            </a:r>
          </a:p>
        </p:txBody>
      </p:sp>
      <p:pic>
        <p:nvPicPr>
          <p:cNvPr id="11" name="圖片 10">
            <a:extLst>
              <a:ext uri="{FF2B5EF4-FFF2-40B4-BE49-F238E27FC236}">
                <a16:creationId xmlns:a16="http://schemas.microsoft.com/office/drawing/2014/main" id="{0AD9C5BB-CA87-47D1-BA77-3B40EE9AD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913"/>
            <a:ext cx="3781425" cy="1209675"/>
          </a:xfrm>
          <a:prstGeom prst="rect">
            <a:avLst/>
          </a:prstGeom>
        </p:spPr>
      </p:pic>
      <p:pic>
        <p:nvPicPr>
          <p:cNvPr id="7" name="圖片 6">
            <a:extLst>
              <a:ext uri="{FF2B5EF4-FFF2-40B4-BE49-F238E27FC236}">
                <a16:creationId xmlns:a16="http://schemas.microsoft.com/office/drawing/2014/main" id="{C1743383-5077-42A2-A744-88480825B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611" y="399719"/>
            <a:ext cx="1338693" cy="1338693"/>
          </a:xfrm>
          <a:prstGeom prst="rect">
            <a:avLst/>
          </a:prstGeom>
        </p:spPr>
      </p:pic>
      <p:sp>
        <p:nvSpPr>
          <p:cNvPr id="2" name="標題 1"/>
          <p:cNvSpPr>
            <a:spLocks noGrp="1"/>
          </p:cNvSpPr>
          <p:nvPr>
            <p:ph type="title"/>
          </p:nvPr>
        </p:nvSpPr>
        <p:spPr>
          <a:xfrm>
            <a:off x="4056351" y="399719"/>
            <a:ext cx="4737222" cy="1096473"/>
          </a:xfrm>
        </p:spPr>
        <p:txBody>
          <a:bodyPr>
            <a:noAutofit/>
          </a:bodyPr>
          <a:lstStyle/>
          <a:p>
            <a:pPr algn="ctr"/>
            <a:r>
              <a:rPr lang="zh-TW" altLang="en-US" sz="5400" dirty="0">
                <a:latin typeface="標楷體" panose="03000509000000000000" pitchFamily="65" charset="-120"/>
                <a:ea typeface="標楷體" panose="03000509000000000000" pitchFamily="65" charset="-120"/>
              </a:rPr>
              <a:t>學習扶助宣導</a:t>
            </a:r>
          </a:p>
        </p:txBody>
      </p:sp>
    </p:spTree>
    <p:extLst>
      <p:ext uri="{BB962C8B-B14F-4D97-AF65-F5344CB8AC3E}">
        <p14:creationId xmlns:p14="http://schemas.microsoft.com/office/powerpoint/2010/main" val="70001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7623" y="604837"/>
            <a:ext cx="10912134" cy="5968767"/>
          </a:xfrm>
        </p:spPr>
        <p:txBody>
          <a:bodyPr>
            <a:normAutofit lnSpcReduction="10000"/>
          </a:bodyPr>
          <a:lstStyle/>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a:p>
            <a:r>
              <a:rPr lang="zh-TW" altLang="en-US" sz="2600" b="1" u="sng" dirty="0">
                <a:solidFill>
                  <a:srgbClr val="FF0000"/>
                </a:solidFill>
                <a:latin typeface="標楷體" panose="03000509000000000000" pitchFamily="65" charset="-120"/>
                <a:ea typeface="標楷體" panose="03000509000000000000" pitchFamily="65" charset="-120"/>
              </a:rPr>
              <a:t>篩選測驗</a:t>
            </a:r>
            <a:r>
              <a:rPr lang="zh-TW" altLang="en-US" sz="2600" b="1" dirty="0">
                <a:solidFill>
                  <a:srgbClr val="FF0000"/>
                </a:solidFill>
                <a:latin typeface="標楷體" panose="03000509000000000000" pitchFamily="65" charset="-120"/>
                <a:ea typeface="標楷體" panose="03000509000000000000" pitchFamily="65" charset="-120"/>
              </a:rPr>
              <a:t>：</a:t>
            </a:r>
            <a:r>
              <a:rPr lang="zh-TW" altLang="en-US" sz="2600" u="sng" dirty="0">
                <a:latin typeface="標楷體" panose="03000509000000000000" pitchFamily="65" charset="-120"/>
                <a:ea typeface="標楷體" panose="03000509000000000000" pitchFamily="65" charset="-120"/>
              </a:rPr>
              <a:t>每學年第二學期期末測驗</a:t>
            </a:r>
            <a:r>
              <a:rPr lang="zh-TW" altLang="en-US" sz="2600" dirty="0">
                <a:latin typeface="標楷體" panose="03000509000000000000" pitchFamily="65" charset="-120"/>
                <a:ea typeface="標楷體" panose="03000509000000000000" pitchFamily="65" charset="-120"/>
              </a:rPr>
              <a:t>，由學校依應提報比率，提報參加</a:t>
            </a:r>
            <a:endParaRPr lang="en-US" altLang="zh-TW" sz="2600" dirty="0">
              <a:latin typeface="標楷體" panose="03000509000000000000" pitchFamily="65" charset="-120"/>
              <a:ea typeface="標楷體" panose="03000509000000000000" pitchFamily="65" charset="-120"/>
            </a:endParaRPr>
          </a:p>
          <a:p>
            <a:pPr marL="0" indent="0">
              <a:buNone/>
            </a:pPr>
            <a:r>
              <a:rPr lang="zh-TW" altLang="en-US" sz="2600" dirty="0">
                <a:latin typeface="標楷體" panose="03000509000000000000" pitchFamily="65" charset="-120"/>
                <a:ea typeface="標楷體" panose="03000509000000000000" pitchFamily="65" charset="-120"/>
              </a:rPr>
              <a:t> 篩選測驗之學生名單及其測驗科目。</a:t>
            </a:r>
            <a:endParaRPr lang="en-US" altLang="zh-TW" sz="2600" dirty="0">
              <a:latin typeface="標楷體" panose="03000509000000000000" pitchFamily="65" charset="-120"/>
              <a:ea typeface="標楷體" panose="03000509000000000000" pitchFamily="65" charset="-120"/>
            </a:endParaRPr>
          </a:p>
          <a:p>
            <a:r>
              <a:rPr lang="zh-TW" altLang="en-US" sz="2600" b="1" u="sng" dirty="0">
                <a:solidFill>
                  <a:srgbClr val="FF0000"/>
                </a:solidFill>
                <a:latin typeface="標楷體" panose="03000509000000000000" pitchFamily="65" charset="-120"/>
                <a:ea typeface="標楷體" panose="03000509000000000000" pitchFamily="65" charset="-120"/>
              </a:rPr>
              <a:t>成長測驗</a:t>
            </a:r>
            <a:r>
              <a:rPr lang="zh-TW" altLang="en-US" sz="2600" b="1" dirty="0">
                <a:solidFill>
                  <a:srgbClr val="FF0000"/>
                </a:solidFill>
                <a:latin typeface="標楷體" panose="03000509000000000000" pitchFamily="65" charset="-120"/>
                <a:ea typeface="標楷體" panose="03000509000000000000" pitchFamily="65" charset="-120"/>
              </a:rPr>
              <a:t>：</a:t>
            </a:r>
            <a:r>
              <a:rPr lang="zh-TW" altLang="en-US" sz="2600" u="sng" dirty="0">
                <a:latin typeface="標楷體" panose="03000509000000000000" pitchFamily="65" charset="-120"/>
                <a:ea typeface="標楷體" panose="03000509000000000000" pitchFamily="65" charset="-120"/>
              </a:rPr>
              <a:t>每學年第一學期期末測驗</a:t>
            </a:r>
            <a:r>
              <a:rPr lang="zh-TW" altLang="en-US" sz="2600" dirty="0">
                <a:latin typeface="標楷體" panose="03000509000000000000" pitchFamily="65" charset="-120"/>
                <a:ea typeface="標楷體" panose="03000509000000000000" pitchFamily="65" charset="-120"/>
              </a:rPr>
              <a:t>，未結案之個案學生，均應參加成</a:t>
            </a:r>
            <a:endParaRPr lang="en-US" altLang="zh-TW" sz="2600" dirty="0">
              <a:latin typeface="標楷體" panose="03000509000000000000" pitchFamily="65" charset="-120"/>
              <a:ea typeface="標楷體" panose="03000509000000000000" pitchFamily="65" charset="-120"/>
            </a:endParaRPr>
          </a:p>
          <a:p>
            <a:pPr marL="0" indent="0">
              <a:buNone/>
            </a:pPr>
            <a:r>
              <a:rPr lang="zh-TW" altLang="en-US" sz="2600" dirty="0">
                <a:latin typeface="標楷體" panose="03000509000000000000" pitchFamily="65" charset="-120"/>
                <a:ea typeface="標楷體" panose="03000509000000000000" pitchFamily="65" charset="-120"/>
              </a:rPr>
              <a:t> 長測驗。</a:t>
            </a:r>
            <a:endParaRPr lang="en-US" altLang="zh-TW" sz="2600" dirty="0">
              <a:latin typeface="標楷體" panose="03000509000000000000" pitchFamily="65" charset="-120"/>
              <a:ea typeface="標楷體" panose="03000509000000000000" pitchFamily="65" charset="-120"/>
            </a:endParaRPr>
          </a:p>
          <a:p>
            <a:pPr marL="0" indent="0">
              <a:buNone/>
            </a:pP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施測目的：找出需要幫助的學生給予更多的協助。</a:t>
            </a:r>
            <a:endParaRPr lang="en-US" altLang="zh-TW" sz="2600" dirty="0">
              <a:latin typeface="標楷體" panose="03000509000000000000" pitchFamily="65" charset="-120"/>
              <a:ea typeface="標楷體" panose="03000509000000000000" pitchFamily="65" charset="-120"/>
            </a:endParaRPr>
          </a:p>
          <a:p>
            <a:pPr marL="0" indent="0">
              <a:buNone/>
            </a:pP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測驗方式：</a:t>
            </a:r>
          </a:p>
          <a:p>
            <a:pPr marL="0" indent="0">
              <a:buNone/>
            </a:pPr>
            <a:r>
              <a:rPr lang="en-US" altLang="zh-TW" sz="2600" dirty="0">
                <a:latin typeface="標楷體" panose="03000509000000000000" pitchFamily="65" charset="-120"/>
                <a:ea typeface="標楷體" panose="03000509000000000000" pitchFamily="65" charset="-120"/>
              </a:rPr>
              <a:t>(1)</a:t>
            </a:r>
            <a:r>
              <a:rPr lang="zh-TW" altLang="en-US" sz="2600" dirty="0">
                <a:latin typeface="標楷體" panose="03000509000000000000" pitchFamily="65" charset="-120"/>
                <a:ea typeface="標楷體" panose="03000509000000000000" pitchFamily="65" charset="-120"/>
              </a:rPr>
              <a:t>紙筆施測：二、三年級國語文與數學及四年級英語文。</a:t>
            </a:r>
          </a:p>
          <a:p>
            <a:pPr marL="0" indent="0">
              <a:buNone/>
            </a:pPr>
            <a:r>
              <a:rPr lang="en-US" altLang="zh-TW" sz="2600" dirty="0">
                <a:latin typeface="標楷體" panose="03000509000000000000" pitchFamily="65" charset="-120"/>
                <a:ea typeface="標楷體" panose="03000509000000000000" pitchFamily="65" charset="-120"/>
              </a:rPr>
              <a:t>(2)</a:t>
            </a:r>
            <a:r>
              <a:rPr lang="zh-TW" altLang="en-US" sz="2600" dirty="0">
                <a:latin typeface="標楷體" panose="03000509000000000000" pitchFamily="65" charset="-120"/>
                <a:ea typeface="標楷體" panose="03000509000000000000" pitchFamily="65" charset="-120"/>
              </a:rPr>
              <a:t>線上施測：四年級國語文與數學、五年級至九年級之國語文、數</a:t>
            </a:r>
            <a:endParaRPr lang="en-US" altLang="zh-TW" sz="2600" dirty="0">
              <a:latin typeface="標楷體" panose="03000509000000000000" pitchFamily="65" charset="-120"/>
              <a:ea typeface="標楷體" panose="03000509000000000000" pitchFamily="65" charset="-120"/>
            </a:endParaRPr>
          </a:p>
          <a:p>
            <a:pPr marL="0" indent="0">
              <a:buNone/>
            </a:pPr>
            <a:r>
              <a:rPr lang="zh-TW" altLang="en-US" sz="2600" dirty="0">
                <a:latin typeface="標楷體" panose="03000509000000000000" pitchFamily="65" charset="-120"/>
                <a:ea typeface="標楷體" panose="03000509000000000000" pitchFamily="65" charset="-120"/>
              </a:rPr>
              <a:t>             學及英語文。</a:t>
            </a:r>
          </a:p>
          <a:p>
            <a:pPr marL="0" indent="0">
              <a:buNone/>
            </a:pP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身心障礙學生經學校學習輔導小組認定確有受測困難，得免參加篩選及</a:t>
            </a:r>
            <a:endParaRPr lang="en-US" altLang="zh-TW" sz="2600" dirty="0">
              <a:latin typeface="標楷體" panose="03000509000000000000" pitchFamily="65" charset="-120"/>
              <a:ea typeface="標楷體" panose="03000509000000000000" pitchFamily="65" charset="-120"/>
            </a:endParaRPr>
          </a:p>
          <a:p>
            <a:pPr marL="0" indent="0">
              <a:buNone/>
            </a:pPr>
            <a:r>
              <a:rPr lang="zh-TW" altLang="en-US" sz="2600" dirty="0">
                <a:latin typeface="標楷體" panose="03000509000000000000" pitchFamily="65" charset="-120"/>
                <a:ea typeface="標楷體" panose="03000509000000000000" pitchFamily="65" charset="-120"/>
              </a:rPr>
              <a:t>  成長測驗，且不計入應受測學生人數計算。</a:t>
            </a:r>
          </a:p>
        </p:txBody>
      </p:sp>
      <p:pic>
        <p:nvPicPr>
          <p:cNvPr id="11" name="圖片 10">
            <a:extLst>
              <a:ext uri="{FF2B5EF4-FFF2-40B4-BE49-F238E27FC236}">
                <a16:creationId xmlns:a16="http://schemas.microsoft.com/office/drawing/2014/main" id="{0AD9C5BB-CA87-47D1-BA77-3B40EE9AD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504"/>
            <a:ext cx="3781425" cy="1209675"/>
          </a:xfrm>
          <a:prstGeom prst="rect">
            <a:avLst/>
          </a:prstGeom>
        </p:spPr>
      </p:pic>
      <p:pic>
        <p:nvPicPr>
          <p:cNvPr id="7" name="圖片 6">
            <a:extLst>
              <a:ext uri="{FF2B5EF4-FFF2-40B4-BE49-F238E27FC236}">
                <a16:creationId xmlns:a16="http://schemas.microsoft.com/office/drawing/2014/main" id="{C1743383-5077-42A2-A744-88480825B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87" y="271264"/>
            <a:ext cx="1310670" cy="1310670"/>
          </a:xfrm>
          <a:prstGeom prst="rect">
            <a:avLst/>
          </a:prstGeom>
        </p:spPr>
      </p:pic>
      <p:sp>
        <p:nvSpPr>
          <p:cNvPr id="2" name="標題 1"/>
          <p:cNvSpPr>
            <a:spLocks noGrp="1"/>
          </p:cNvSpPr>
          <p:nvPr>
            <p:ph type="title"/>
          </p:nvPr>
        </p:nvSpPr>
        <p:spPr>
          <a:xfrm>
            <a:off x="3781425" y="284396"/>
            <a:ext cx="4674677" cy="1023271"/>
          </a:xfrm>
        </p:spPr>
        <p:txBody>
          <a:bodyPr>
            <a:noAutofit/>
          </a:bodyPr>
          <a:lstStyle/>
          <a:p>
            <a:pPr algn="ctr"/>
            <a:r>
              <a:rPr lang="zh-TW" altLang="en-US" sz="5400" dirty="0">
                <a:latin typeface="標楷體" panose="03000509000000000000" pitchFamily="65" charset="-120"/>
                <a:ea typeface="標楷體" panose="03000509000000000000" pitchFamily="65" charset="-120"/>
              </a:rPr>
              <a:t>學習扶助宣導</a:t>
            </a:r>
          </a:p>
        </p:txBody>
      </p:sp>
    </p:spTree>
    <p:extLst>
      <p:ext uri="{BB962C8B-B14F-4D97-AF65-F5344CB8AC3E}">
        <p14:creationId xmlns:p14="http://schemas.microsoft.com/office/powerpoint/2010/main" val="137642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5678" y="259479"/>
            <a:ext cx="6248399" cy="982532"/>
          </a:xfrm>
        </p:spPr>
        <p:txBody>
          <a:bodyPr>
            <a:normAutofit/>
          </a:bodyPr>
          <a:lstStyle/>
          <a:p>
            <a:pPr lvl="0" algn="ctr"/>
            <a:r>
              <a:rPr lang="zh-TW" altLang="en-US" sz="5400" dirty="0">
                <a:latin typeface="標楷體" panose="03000509000000000000" pitchFamily="65" charset="-120"/>
                <a:ea typeface="標楷體" panose="03000509000000000000" pitchFamily="65" charset="-120"/>
              </a:rPr>
              <a:t>特殊</a:t>
            </a:r>
            <a:r>
              <a:rPr lang="zh-TW" altLang="zh-TW" sz="5400" dirty="0">
                <a:latin typeface="標楷體" panose="03000509000000000000" pitchFamily="65" charset="-120"/>
                <a:ea typeface="標楷體" panose="03000509000000000000" pitchFamily="65" charset="-120"/>
              </a:rPr>
              <a:t>教育宣導</a:t>
            </a:r>
            <a:endParaRPr lang="zh-TW" altLang="en-US"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35916" y="1450899"/>
            <a:ext cx="10363200" cy="5287652"/>
          </a:xfrm>
        </p:spPr>
        <p:txBody>
          <a:bodyPr>
            <a:normAutofit lnSpcReduction="10000"/>
          </a:bodyPr>
          <a:lstStyle/>
          <a:p>
            <a:r>
              <a:rPr lang="zh-TW" altLang="en-US" dirty="0">
                <a:latin typeface="標楷體" panose="03000509000000000000" pitchFamily="65" charset="-120"/>
                <a:ea typeface="標楷體" panose="03000509000000000000" pitchFamily="65" charset="-120"/>
              </a:rPr>
              <a:t>特殊教育資訊</a:t>
            </a:r>
            <a:endParaRPr lang="en-US" altLang="zh-TW"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教育部委託國語日報社編製「特殊教育專刊」及「特殊教育手冊」，歡迎閱覽！</a:t>
            </a:r>
          </a:p>
          <a:p>
            <a:pPr marL="0" lvl="0" indent="0">
              <a:buNone/>
            </a:pPr>
            <a:r>
              <a:rPr lang="zh-TW" altLang="en-US" sz="1800" dirty="0">
                <a:latin typeface="標楷體" panose="03000509000000000000" pitchFamily="65" charset="-120"/>
                <a:ea typeface="標楷體" panose="03000509000000000000" pitchFamily="65" charset="-120"/>
              </a:rPr>
              <a:t>      網址：</a:t>
            </a:r>
            <a:r>
              <a:rPr lang="en-US" altLang="zh-TW" dirty="0">
                <a:latin typeface="標楷體" panose="03000509000000000000" pitchFamily="65" charset="-120"/>
                <a:ea typeface="標楷體" panose="03000509000000000000" pitchFamily="65" charset="-120"/>
                <a:hlinkClick r:id="rId2"/>
              </a:rPr>
              <a:t>https://www.mdnkids.com/specialeducation/</a:t>
            </a:r>
            <a:endParaRPr lang="en-US" altLang="zh-TW" dirty="0">
              <a:latin typeface="標楷體" panose="03000509000000000000" pitchFamily="65" charset="-120"/>
              <a:ea typeface="標楷體" panose="03000509000000000000" pitchFamily="65" charset="-120"/>
            </a:endParaRPr>
          </a:p>
          <a:p>
            <a:pPr marL="0" indent="0">
              <a:lnSpc>
                <a:spcPct val="100000"/>
              </a:lnSpc>
              <a:buNone/>
            </a:pP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2.</a:t>
            </a:r>
            <a:r>
              <a:rPr lang="zh-TW" altLang="en-US" sz="1800" dirty="0">
                <a:latin typeface="標楷體" panose="03000509000000000000" pitchFamily="65" charset="-120"/>
                <a:ea typeface="標楷體" panose="03000509000000000000" pitchFamily="65" charset="-120"/>
              </a:rPr>
              <a:t>國立教育廣播電臺，節目名稱：「特別的愛</a:t>
            </a:r>
            <a:r>
              <a:rPr lang="zh-TW" altLang="en-US"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，歡迎收聽！</a:t>
            </a:r>
            <a:endParaRPr lang="en-US" altLang="zh-TW" sz="1800"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      網址：</a:t>
            </a:r>
            <a:r>
              <a:rPr lang="en-US" altLang="zh-TW" dirty="0">
                <a:latin typeface="標楷體" panose="03000509000000000000" pitchFamily="65" charset="-120"/>
                <a:ea typeface="標楷體" panose="03000509000000000000" pitchFamily="65" charset="-120"/>
                <a:hlinkClick r:id="rId3"/>
              </a:rPr>
              <a:t>https://www.ner.gov.tw/program/5a83f4e9c5fd8a01e2df006a</a:t>
            </a:r>
            <a:endParaRPr lang="en-US" altLang="zh-TW" dirty="0">
              <a:latin typeface="標楷體" panose="03000509000000000000" pitchFamily="65" charset="-120"/>
              <a:ea typeface="標楷體" panose="03000509000000000000" pitchFamily="65" charset="-120"/>
            </a:endParaRPr>
          </a:p>
          <a:p>
            <a:pPr lvl="0"/>
            <a:r>
              <a:rPr lang="zh-TW" altLang="en-US" dirty="0">
                <a:latin typeface="標楷體" panose="03000509000000000000" pitchFamily="65" charset="-120"/>
                <a:ea typeface="標楷體" panose="03000509000000000000" pitchFamily="65" charset="-120"/>
              </a:rPr>
              <a:t>特殊教育諮詢</a:t>
            </a:r>
            <a:endParaRPr lang="en-US" altLang="zh-TW"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新竹市特教資源中心服務電話：</a:t>
            </a:r>
            <a:r>
              <a:rPr lang="en-US" altLang="zh-TW" sz="1800" dirty="0">
                <a:latin typeface="標楷體" panose="03000509000000000000" pitchFamily="65" charset="-120"/>
                <a:ea typeface="標楷體" panose="03000509000000000000" pitchFamily="65" charset="-120"/>
              </a:rPr>
              <a:t>5427974</a:t>
            </a:r>
          </a:p>
          <a:p>
            <a:pPr marL="0" lvl="0" indent="0">
              <a:buNone/>
            </a:pP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國立清華大學特殊教育中心服務電話：</a:t>
            </a:r>
            <a:r>
              <a:rPr lang="en-US" altLang="zh-TW" sz="1800" dirty="0">
                <a:latin typeface="標楷體" panose="03000509000000000000" pitchFamily="65" charset="-120"/>
                <a:ea typeface="標楷體" panose="03000509000000000000" pitchFamily="65" charset="-120"/>
              </a:rPr>
              <a:t>5257055</a:t>
            </a:r>
          </a:p>
          <a:p>
            <a:pPr marL="0" lvl="0" indent="0">
              <a:buNone/>
            </a:pPr>
            <a:r>
              <a:rPr lang="zh-TW" altLang="en-US" sz="1800" dirty="0">
                <a:latin typeface="標楷體" panose="03000509000000000000" pitchFamily="65" charset="-120"/>
                <a:ea typeface="標楷體" panose="03000509000000000000" pitchFamily="65" charset="-120"/>
              </a:rPr>
              <a:t>      中原大學特教中心服務電話：</a:t>
            </a:r>
            <a:r>
              <a:rPr lang="en-US" altLang="zh-TW" sz="1800" dirty="0">
                <a:latin typeface="標楷體" panose="03000509000000000000" pitchFamily="65" charset="-120"/>
                <a:ea typeface="標楷體" panose="03000509000000000000" pitchFamily="65" charset="-120"/>
              </a:rPr>
              <a:t>03-2656781</a:t>
            </a:r>
            <a:r>
              <a:rPr lang="zh-TW" altLang="en-US" sz="1800" dirty="0">
                <a:latin typeface="標楷體" panose="03000509000000000000" pitchFamily="65" charset="-120"/>
                <a:ea typeface="標楷體" panose="03000509000000000000" pitchFamily="65" charset="-120"/>
              </a:rPr>
              <a:t>或</a:t>
            </a:r>
            <a:r>
              <a:rPr lang="en-US" altLang="zh-TW" sz="1800" dirty="0">
                <a:latin typeface="標楷體" panose="03000509000000000000" pitchFamily="65" charset="-120"/>
                <a:ea typeface="標楷體" panose="03000509000000000000" pitchFamily="65" charset="-120"/>
              </a:rPr>
              <a:t>0809002233(</a:t>
            </a:r>
            <a:r>
              <a:rPr lang="zh-TW" altLang="en-US" sz="1800" dirty="0">
                <a:latin typeface="標楷體" panose="03000509000000000000" pitchFamily="65" charset="-120"/>
                <a:ea typeface="標楷體" panose="03000509000000000000" pitchFamily="65" charset="-120"/>
              </a:rPr>
              <a:t>免付費專線</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2.</a:t>
            </a:r>
            <a:r>
              <a:rPr lang="zh-TW" altLang="en-US" sz="1800" dirty="0">
                <a:latin typeface="標楷體" panose="03000509000000000000" pitchFamily="65" charset="-120"/>
                <a:ea typeface="標楷體" panose="03000509000000000000" pitchFamily="65" charset="-120"/>
              </a:rPr>
              <a:t>衛生福利部福利諮詢專線：</a:t>
            </a:r>
            <a:r>
              <a:rPr lang="en-US" altLang="zh-TW" sz="1800" dirty="0">
                <a:latin typeface="標楷體" panose="03000509000000000000" pitchFamily="65" charset="-120"/>
                <a:ea typeface="標楷體" panose="03000509000000000000" pitchFamily="65" charset="-120"/>
              </a:rPr>
              <a:t>1957</a:t>
            </a:r>
            <a:r>
              <a:rPr lang="zh-TW" altLang="en-US" sz="1800" dirty="0">
                <a:latin typeface="標楷體" panose="03000509000000000000" pitchFamily="65" charset="-120"/>
                <a:ea typeface="標楷體" panose="03000509000000000000" pitchFamily="65" charset="-120"/>
              </a:rPr>
              <a:t>，國民各項福利，包含身心障礙福利諮詢。</a:t>
            </a:r>
            <a:endParaRPr lang="en-US" altLang="zh-TW" sz="1800"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新竹市身心障礙者生涯轉銜暨通報轉介中心，電話：</a:t>
            </a:r>
            <a:r>
              <a:rPr lang="en-US" altLang="zh-TW" sz="1800" dirty="0">
                <a:latin typeface="標楷體" panose="03000509000000000000" pitchFamily="65" charset="-120"/>
                <a:ea typeface="標楷體" panose="03000509000000000000" pitchFamily="65" charset="-120"/>
              </a:rPr>
              <a:t>5352386</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4.</a:t>
            </a:r>
            <a:r>
              <a:rPr lang="zh-TW" altLang="en-US" sz="1800" dirty="0">
                <a:latin typeface="標楷體" panose="03000509000000000000" pitchFamily="65" charset="-120"/>
                <a:ea typeface="標楷體" panose="03000509000000000000" pitchFamily="65" charset="-120"/>
              </a:rPr>
              <a:t>新竹市身心障礙福利服務中心，電話：</a:t>
            </a:r>
            <a:r>
              <a:rPr lang="en-US" altLang="zh-TW" sz="1800" dirty="0">
                <a:latin typeface="標楷體" panose="03000509000000000000" pitchFamily="65" charset="-120"/>
                <a:ea typeface="標楷體" panose="03000509000000000000" pitchFamily="65" charset="-120"/>
              </a:rPr>
              <a:t>5623685</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marL="0" lvl="0" indent="0">
              <a:buNone/>
            </a:pPr>
            <a:endParaRPr lang="en-US" altLang="zh-TW" sz="1800" dirty="0">
              <a:latin typeface="標楷體" panose="03000509000000000000" pitchFamily="65" charset="-120"/>
              <a:ea typeface="標楷體" panose="03000509000000000000" pitchFamily="65" charset="-120"/>
            </a:endParaRPr>
          </a:p>
          <a:p>
            <a:pPr marL="0" lvl="0" indent="0">
              <a:buNone/>
            </a:pPr>
            <a:endParaRPr lang="en-US" altLang="zh-TW" sz="1800" dirty="0">
              <a:latin typeface="標楷體" panose="03000509000000000000" pitchFamily="65" charset="-120"/>
              <a:ea typeface="標楷體" panose="03000509000000000000" pitchFamily="65" charset="-120"/>
            </a:endParaRPr>
          </a:p>
          <a:p>
            <a:pPr marL="0" lvl="0" indent="0">
              <a:buNone/>
            </a:pPr>
            <a:endParaRPr lang="zh-TW" altLang="en-US" sz="1800" dirty="0">
              <a:latin typeface="標楷體" panose="03000509000000000000" pitchFamily="65" charset="-120"/>
              <a:ea typeface="標楷體" panose="03000509000000000000" pitchFamily="65" charset="-120"/>
            </a:endParaRPr>
          </a:p>
          <a:p>
            <a:pPr marL="0" lvl="0" indent="0">
              <a:buNone/>
            </a:pPr>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133288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749</TotalTime>
  <Words>2553</Words>
  <Application>Microsoft Office PowerPoint</Application>
  <PresentationFormat>寬螢幕</PresentationFormat>
  <Paragraphs>171</Paragraphs>
  <Slides>28</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超研澤細圓</vt:lpstr>
      <vt:lpstr>微軟正黑體</vt:lpstr>
      <vt:lpstr>新細明體</vt:lpstr>
      <vt:lpstr>標楷體</vt:lpstr>
      <vt:lpstr>Arial</vt:lpstr>
      <vt:lpstr>Calibri</vt:lpstr>
      <vt:lpstr>Calibri Light</vt:lpstr>
      <vt:lpstr>Times New Roman</vt:lpstr>
      <vt:lpstr>Wingdings</vt:lpstr>
      <vt:lpstr>Office 佈景主題</vt:lpstr>
      <vt:lpstr>新竹市舊社國小 111學年度 班親會行政宣導</vt:lpstr>
      <vt:lpstr>輔導篇</vt:lpstr>
      <vt:lpstr>家庭教育宣導</vt:lpstr>
      <vt:lpstr>PowerPoint 簡報</vt:lpstr>
      <vt:lpstr>性別平等教育宣導</vt:lpstr>
      <vt:lpstr>PowerPoint 簡報</vt:lpstr>
      <vt:lpstr>學習扶助宣導</vt:lpstr>
      <vt:lpstr>學習扶助宣導</vt:lpstr>
      <vt:lpstr>特殊教育宣導</vt:lpstr>
      <vt:lpstr>校園無障礙環境宣導</vt:lpstr>
      <vt:lpstr>教務篇</vt:lpstr>
      <vt:lpstr>成績評量辦法宣導</vt:lpstr>
      <vt:lpstr>成績評量辦法宣導</vt:lpstr>
      <vt:lpstr>成績評量辦法宣導</vt:lpstr>
      <vt:lpstr>本土語暨客語生活學校活動</vt:lpstr>
      <vt:lpstr>學務篇</vt:lpstr>
      <vt:lpstr>交通安全宣導   舊社國小家長接送區域圖</vt:lpstr>
      <vt:lpstr> 汽車請勿停靠機車區，以免車輛移動時 視線死角造成可能的意外擦撞。 </vt:lpstr>
      <vt:lpstr> 機車請勿停靠汽車區，以免車輛移動時 視線死角造成可能的意外擦撞 </vt:lpstr>
      <vt:lpstr> 臺南新興國中~ 等著接小孩的整齊機車線，車頭均朝外! 家長的身教，給孩子最直接的影響!期待舊社國小的優質家長們，一起來試試，讓我們接送孩子時，盡可能車頭朝外，車與車之間平行，勿橫七豎八，以免造成視覺死角，會更危險喔!</vt:lpstr>
      <vt:lpstr>守護終身交通安全四大守則</vt:lpstr>
      <vt:lpstr>防災教育安全宣導</vt:lpstr>
      <vt:lpstr>舊社國小防災教育演練</vt:lpstr>
      <vt:lpstr>強化校園藥物濫用防制宣導</vt:lpstr>
      <vt:lpstr>PowerPoint 簡報</vt:lpstr>
      <vt:lpstr>PowerPoint 簡報</vt:lpstr>
      <vt:lpstr>PowerPoint 簡報</vt:lpstr>
      <vt:lpstr>感謝聆聽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舊社國小交通安全宣導</dc:title>
  <dc:creator>User</dc:creator>
  <cp:lastModifiedBy>USER</cp:lastModifiedBy>
  <cp:revision>131</cp:revision>
  <cp:lastPrinted>2022-04-13T03:21:08Z</cp:lastPrinted>
  <dcterms:created xsi:type="dcterms:W3CDTF">2015-02-02T01:36:25Z</dcterms:created>
  <dcterms:modified xsi:type="dcterms:W3CDTF">2023-02-14T00:12:16Z</dcterms:modified>
</cp:coreProperties>
</file>