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6" r:id="rId13"/>
    <p:sldId id="275" r:id="rId14"/>
    <p:sldId id="276" r:id="rId15"/>
    <p:sldId id="267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5007D8-12EB-4189-B5F2-DBB23541D434}" type="datetimeFigureOut">
              <a:rPr lang="zh-TW" altLang="en-US" smtClean="0"/>
              <a:pPr/>
              <a:t>2021/11/26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8F8A8-3E8D-4B4B-A81D-BEF5FD3AAE5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it.ly/110naniweb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110naniwe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oneclass.com.tw/teacher/index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6Hy9lWg4uSg" TargetMode="External"/><Relationship Id="rId2" Type="http://schemas.openxmlformats.org/officeDocument/2006/relationships/hyperlink" Target="https://www.youtube.com/watch?v=9sCQgftn7Q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nebox.oneclass.com.tw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nebox.oneclass.com.tw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b="1" dirty="0">
                <a:solidFill>
                  <a:srgbClr val="FF0000"/>
                </a:solidFill>
              </a:rPr>
              <a:t>南一書局網路資源操作說明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4800" dirty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zh-TW" altLang="zh-TW" sz="4800" b="1" dirty="0">
                <a:latin typeface="書法家中楷體" pitchFamily="49" charset="-120"/>
                <a:ea typeface="書法家中楷體" pitchFamily="49" charset="-120"/>
              </a:rPr>
              <a:t>南一書局國小業務</a:t>
            </a:r>
            <a:r>
              <a:rPr lang="zh-TW" altLang="zh-TW" sz="4800" b="1" dirty="0" smtClean="0">
                <a:latin typeface="書法家中楷體" pitchFamily="49" charset="-120"/>
                <a:ea typeface="書法家中楷體" pitchFamily="49" charset="-120"/>
              </a:rPr>
              <a:t>：</a:t>
            </a:r>
            <a:r>
              <a:rPr lang="zh-TW" altLang="en-US" sz="4800" b="1" dirty="0" smtClean="0">
                <a:latin typeface="書法家中楷體" pitchFamily="49" charset="-120"/>
                <a:ea typeface="書法家中楷體" pitchFamily="49" charset="-120"/>
              </a:rPr>
              <a:t>鄭宇舜</a:t>
            </a:r>
            <a:endParaRPr lang="zh-TW" altLang="zh-TW" sz="4800" b="1" dirty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zh-TW" altLang="zh-TW" sz="4800" b="1" dirty="0">
                <a:latin typeface="書法家中楷體" pitchFamily="49" charset="-120"/>
                <a:ea typeface="書法家中楷體" pitchFamily="49" charset="-120"/>
              </a:rPr>
              <a:t>聯絡電話</a:t>
            </a:r>
            <a:r>
              <a:rPr lang="zh-TW" altLang="zh-TW" sz="4800" b="1" dirty="0" smtClean="0">
                <a:latin typeface="書法家中楷體" pitchFamily="49" charset="-120"/>
                <a:ea typeface="書法家中楷體" pitchFamily="49" charset="-120"/>
              </a:rPr>
              <a:t>：</a:t>
            </a:r>
            <a:r>
              <a:rPr lang="en-US" altLang="zh-TW" sz="4800" b="1" dirty="0" smtClean="0">
                <a:latin typeface="書法家中楷體" pitchFamily="49" charset="-120"/>
                <a:ea typeface="書法家中楷體" pitchFamily="49" charset="-120"/>
              </a:rPr>
              <a:t>0930690547</a:t>
            </a:r>
            <a:endParaRPr lang="zh-TW" altLang="zh-TW" sz="4800" b="1" dirty="0" smtClean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en-US" altLang="zh-TW" sz="4800" b="1" dirty="0" smtClean="0">
                <a:latin typeface="書法家中楷體" pitchFamily="49" charset="-120"/>
                <a:ea typeface="書法家中楷體" pitchFamily="49" charset="-120"/>
              </a:rPr>
              <a:t>Line ID</a:t>
            </a:r>
            <a:r>
              <a:rPr lang="zh-TW" altLang="zh-TW" sz="4800" b="1" dirty="0" smtClean="0">
                <a:latin typeface="書法家中楷體" pitchFamily="49" charset="-120"/>
                <a:ea typeface="書法家中楷體" pitchFamily="49" charset="-120"/>
              </a:rPr>
              <a:t>：</a:t>
            </a:r>
            <a:r>
              <a:rPr lang="en-US" altLang="zh-TW" sz="4800" b="1" dirty="0" smtClean="0">
                <a:latin typeface="書法家中楷體" pitchFamily="49" charset="-120"/>
                <a:ea typeface="書法家中楷體" pitchFamily="49" charset="-120"/>
              </a:rPr>
              <a:t>scann0706</a:t>
            </a:r>
            <a:endParaRPr lang="zh-TW" altLang="zh-TW" sz="4800" b="1" dirty="0" smtClean="0">
              <a:latin typeface="書法家中楷體" pitchFamily="49" charset="-120"/>
              <a:ea typeface="書法家中楷體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23154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zh-TW" sz="4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【南一Google雲端】</a:t>
            </a:r>
            <a:r>
              <a:rPr lang="en-US" altLang="zh-TW" sz="4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下載二</a:t>
            </a:r>
            <a:r>
              <a:rPr lang="en-US" altLang="zh-TW" sz="4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)</a:t>
            </a:r>
            <a:br>
              <a:rPr lang="en-US" altLang="zh-TW" sz="4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</a:br>
            <a:r>
              <a:rPr lang="zh-TW" altLang="zh-TW" b="1" u="sng" dirty="0">
                <a:hlinkClick r:id="rId2"/>
              </a:rPr>
              <a:t>https://bit.ly/110naniweb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r>
              <a:rPr lang="zh-TW" altLang="zh-TW" sz="2400" b="1" dirty="0">
                <a:latin typeface="書法家中楷體" pitchFamily="49" charset="-120"/>
                <a:ea typeface="書法家中楷體" pitchFamily="49" charset="-120"/>
              </a:rPr>
              <a:t>註：Google雲端硬碟</a:t>
            </a:r>
            <a:r>
              <a:rPr lang="zh-TW" altLang="zh-TW" sz="2400" dirty="0">
                <a:latin typeface="書法家中楷體" pitchFamily="49" charset="-120"/>
                <a:ea typeface="書法家中楷體" pitchFamily="49" charset="-120"/>
              </a:rPr>
              <a:t>有單日下載容量之限制，若下載時跳出「</a:t>
            </a:r>
            <a:r>
              <a:rPr lang="zh-TW" altLang="zh-TW" sz="2400" b="1" dirty="0">
                <a:latin typeface="書法家中楷體" pitchFamily="49" charset="-120"/>
                <a:ea typeface="書法家中楷體" pitchFamily="49" charset="-120"/>
              </a:rPr>
              <a:t>無法查看或下載這個檔案</a:t>
            </a:r>
            <a:r>
              <a:rPr lang="zh-TW" altLang="zh-TW" sz="2400" dirty="0">
                <a:latin typeface="書法家中楷體" pitchFamily="49" charset="-120"/>
                <a:ea typeface="書法家中楷體" pitchFamily="49" charset="-120"/>
              </a:rPr>
              <a:t>」，需等24小時後才能下載</a:t>
            </a:r>
            <a:r>
              <a:rPr lang="zh-TW" altLang="en-US" sz="2400" dirty="0">
                <a:latin typeface="書法家中楷體" pitchFamily="49" charset="-120"/>
                <a:ea typeface="書法家中楷體" pitchFamily="49" charset="-120"/>
              </a:rPr>
              <a:t>。</a:t>
            </a:r>
            <a:endParaRPr lang="en-US" altLang="zh-TW" sz="2400" dirty="0">
              <a:latin typeface="書法家中楷體" pitchFamily="49" charset="-120"/>
              <a:ea typeface="書法家中楷體" pitchFamily="49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132856"/>
            <a:ext cx="42484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1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733" y="333375"/>
            <a:ext cx="7312533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537" y="764704"/>
            <a:ext cx="6294807" cy="55598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23928" y="4653136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b="1" u="sng" dirty="0">
                <a:hlinkClick r:id="rId3"/>
              </a:rPr>
              <a:t>https://bit.ly/110naniweb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5544" y="836712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官方</a:t>
            </a:r>
            <a:r>
              <a:rPr lang="en-US" altLang="zh-TW" b="1" dirty="0" smtClean="0">
                <a:solidFill>
                  <a:srgbClr val="FF0000"/>
                </a:solidFill>
              </a:rPr>
              <a:t>line-</a:t>
            </a:r>
            <a:r>
              <a:rPr lang="zh-TW" altLang="en-US" b="1" dirty="0" smtClean="0">
                <a:solidFill>
                  <a:srgbClr val="FF0000"/>
                </a:solidFill>
              </a:rPr>
              <a:t>南一線上資源</a:t>
            </a:r>
            <a:r>
              <a:rPr lang="en-US" altLang="zh-TW" sz="4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下載三</a:t>
            </a:r>
            <a:r>
              <a:rPr lang="en-US" altLang="zh-TW" sz="48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)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" name="內容版面配置區 4" descr="2147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2285992"/>
            <a:ext cx="3429000" cy="3429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67969" t="694" r="12109" b="37500"/>
          <a:stretch>
            <a:fillRect/>
          </a:stretch>
        </p:blipFill>
        <p:spPr bwMode="auto">
          <a:xfrm>
            <a:off x="2857488" y="500018"/>
            <a:ext cx="364333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6360"/>
          </a:xfrm>
        </p:spPr>
        <p:txBody>
          <a:bodyPr>
            <a:noAutofit/>
          </a:bodyPr>
          <a:lstStyle/>
          <a:p>
            <a:pPr algn="ctr"/>
            <a:r>
              <a:rPr lang="zh-TW" altLang="zh-TW" sz="54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【南一線上評測系統】</a:t>
            </a:r>
            <a:endParaRPr lang="zh-TW" altLang="en-US" sz="5400" b="1" dirty="0">
              <a:solidFill>
                <a:srgbClr val="FF0000"/>
              </a:solidFill>
              <a:latin typeface="書法家中楷體" pitchFamily="49" charset="-120"/>
              <a:ea typeface="書法家中楷體" pitchFamily="49" charset="-120"/>
            </a:endParaRP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772816"/>
            <a:ext cx="73448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zh-TW" altLang="zh-TW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南一書局Oneclass教師端入口</a:t>
            </a:r>
            <a:endParaRPr lang="zh-TW" altLang="en-US" b="1" dirty="0">
              <a:solidFill>
                <a:srgbClr val="FF0000"/>
              </a:solidFill>
              <a:latin typeface="書法家中楷體" pitchFamily="49" charset="-120"/>
              <a:ea typeface="書法家中楷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r>
              <a:rPr lang="zh-TW" altLang="zh-TW" u="sng" dirty="0">
                <a:hlinkClick r:id="rId2"/>
              </a:rPr>
              <a:t>https://www.oneclass.com.tw/teacher/index.html</a:t>
            </a:r>
            <a:endParaRPr lang="en-US" altLang="zh-TW" u="sng" dirty="0"/>
          </a:p>
          <a:p>
            <a:r>
              <a:rPr lang="zh-TW" altLang="en-US" b="1" dirty="0">
                <a:latin typeface="書法家中楷體" pitchFamily="49" charset="-120"/>
                <a:ea typeface="書法家中楷體" pitchFamily="49" charset="-120"/>
                <a:cs typeface="+mj-cs"/>
              </a:rPr>
              <a:t>點選以上網址，進入南一網站大全</a:t>
            </a:r>
            <a:r>
              <a:rPr lang="en-US" altLang="zh-TW" b="1" dirty="0">
                <a:latin typeface="書法家中楷體" pitchFamily="49" charset="-120"/>
                <a:ea typeface="書法家中楷體" pitchFamily="49" charset="-120"/>
                <a:cs typeface="+mj-cs"/>
              </a:rPr>
              <a:t>(</a:t>
            </a:r>
            <a:r>
              <a:rPr lang="zh-TW" altLang="en-US" b="1" dirty="0">
                <a:latin typeface="書法家中楷體" pitchFamily="49" charset="-120"/>
                <a:ea typeface="書法家中楷體" pitchFamily="49" charset="-120"/>
                <a:cs typeface="+mj-cs"/>
              </a:rPr>
              <a:t>記得加入書籤哦</a:t>
            </a:r>
            <a:r>
              <a:rPr lang="en-US" altLang="zh-TW" b="1" dirty="0">
                <a:latin typeface="書法家中楷體" pitchFamily="49" charset="-120"/>
                <a:ea typeface="書法家中楷體" pitchFamily="49" charset="-120"/>
                <a:cs typeface="+mj-cs"/>
              </a:rPr>
              <a:t>!)</a:t>
            </a:r>
            <a:endParaRPr lang="zh-TW" altLang="en-US" b="1" dirty="0">
              <a:latin typeface="書法家中楷體" pitchFamily="49" charset="-120"/>
              <a:ea typeface="書法家中楷體" pitchFamily="49" charset="-120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621" y="2780928"/>
            <a:ext cx="799909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9940" y="1106488"/>
            <a:ext cx="4052019" cy="2538536"/>
          </a:xfrm>
        </p:spPr>
        <p:txBody>
          <a:bodyPr>
            <a:normAutofit fontScale="70000" lnSpcReduction="20000"/>
          </a:bodyPr>
          <a:lstStyle/>
          <a:p>
            <a:r>
              <a:rPr lang="zh-TW" altLang="zh-TW" sz="5100" dirty="0">
                <a:latin typeface="書法家中楷體" pitchFamily="49" charset="-120"/>
                <a:ea typeface="書法家中楷體" pitchFamily="49" charset="-120"/>
              </a:rPr>
              <a:t>南一Onebox操作說明影片</a:t>
            </a:r>
            <a:r>
              <a:rPr lang="zh-TW" altLang="zh-TW" sz="5100" dirty="0">
                <a:latin typeface="書法家中楷體" pitchFamily="49" charset="-120"/>
                <a:ea typeface="書法家中楷體" pitchFamily="49" charset="-120"/>
                <a:hlinkClick r:id="rId2"/>
              </a:rPr>
              <a:t>https://www.youtube.com/watch?v=9sCQgftn7Q8</a:t>
            </a:r>
            <a:endParaRPr lang="zh-TW" altLang="zh-TW" sz="5100" dirty="0">
              <a:latin typeface="書法家中楷體" pitchFamily="49" charset="-120"/>
              <a:ea typeface="書法家中楷體" pitchFamily="49" charset="-120"/>
            </a:endParaRPr>
          </a:p>
          <a:p>
            <a:endParaRPr lang="zh-TW" altLang="en-US" dirty="0"/>
          </a:p>
        </p:txBody>
      </p:sp>
      <p:sp>
        <p:nvSpPr>
          <p:cNvPr id="5" name="文字方塊 8"/>
          <p:cNvSpPr txBox="1"/>
          <p:nvPr/>
        </p:nvSpPr>
        <p:spPr>
          <a:xfrm>
            <a:off x="4660235" y="1052736"/>
            <a:ext cx="4032448" cy="259228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zh-TW" sz="3600" b="1" dirty="0">
                <a:latin typeface="書法家中楷體" pitchFamily="49" charset="-120"/>
                <a:ea typeface="書法家中楷體" pitchFamily="49" charset="-120"/>
              </a:rPr>
              <a:t>南一線上評測系統操作說明影片</a:t>
            </a:r>
            <a:r>
              <a:rPr lang="zh-TW" sz="3600" b="1" dirty="0">
                <a:latin typeface="書法家中楷體" pitchFamily="49" charset="-120"/>
                <a:ea typeface="書法家中楷體" pitchFamily="49" charset="-120"/>
                <a:hlinkClick r:id="rId3"/>
              </a:rPr>
              <a:t>https://youtu.be/6Hy9lWg4uSg</a:t>
            </a:r>
            <a:endParaRPr lang="zh-TW" sz="3600" b="1" dirty="0">
              <a:latin typeface="書法家中楷體" pitchFamily="49" charset="-120"/>
              <a:ea typeface="書法家中楷體" pitchFamily="49" charset="-120"/>
            </a:endParaRPr>
          </a:p>
        </p:txBody>
      </p:sp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07639"/>
            <a:ext cx="2203450" cy="22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37789"/>
            <a:ext cx="2273300" cy="2273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1804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zh-TW" altLang="en-US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感謝您的聆聽</a:t>
            </a:r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077788"/>
            <a:ext cx="8229600" cy="4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180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70391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800" b="1" dirty="0">
                <a:latin typeface="書法家中楷體" pitchFamily="49" charset="-120"/>
                <a:ea typeface="書法家中楷體" pitchFamily="49" charset="-120"/>
              </a:rPr>
              <a:t>       </a:t>
            </a:r>
            <a:r>
              <a:rPr lang="zh-TW" altLang="zh-TW" sz="5800" b="1" dirty="0">
                <a:latin typeface="書法家中楷體" pitchFamily="49" charset="-120"/>
                <a:ea typeface="書法家中楷體" pitchFamily="49" charset="-120"/>
              </a:rPr>
              <a:t>110下學期</a:t>
            </a:r>
            <a:r>
              <a:rPr lang="zh-TW" altLang="en-US" sz="5800" b="1" dirty="0">
                <a:latin typeface="書法家中楷體" pitchFamily="49" charset="-120"/>
                <a:ea typeface="書法家中楷體" pitchFamily="49" charset="-120"/>
              </a:rPr>
              <a:t>開始</a:t>
            </a:r>
            <a:r>
              <a:rPr lang="zh-TW" altLang="zh-TW" sz="5800" b="1" dirty="0" smtClean="0">
                <a:latin typeface="書法家中楷體" pitchFamily="49" charset="-120"/>
                <a:ea typeface="書法家中楷體" pitchFamily="49" charset="-120"/>
              </a:rPr>
              <a:t>，</a:t>
            </a:r>
            <a:r>
              <a:rPr lang="zh-TW" altLang="en-US" sz="5800" b="1" dirty="0" smtClean="0">
                <a:latin typeface="書法家中楷體" pitchFamily="49" charset="-120"/>
                <a:ea typeface="書法家中楷體" pitchFamily="49" charset="-120"/>
              </a:rPr>
              <a:t>南一</a:t>
            </a:r>
            <a:r>
              <a:rPr lang="zh-TW" altLang="zh-TW" sz="5800" b="1" dirty="0" smtClean="0">
                <a:latin typeface="書法家中楷體" pitchFamily="49" charset="-120"/>
                <a:ea typeface="書法家中楷體" pitchFamily="49" charset="-120"/>
              </a:rPr>
              <a:t>出版社</a:t>
            </a:r>
            <a:r>
              <a:rPr lang="zh-TW" altLang="zh-TW" sz="5800" b="1" dirty="0">
                <a:latin typeface="書法家中楷體" pitchFamily="49" charset="-120"/>
                <a:ea typeface="書法家中楷體" pitchFamily="49" charset="-120"/>
              </a:rPr>
              <a:t>將不再提供實體光碟，為方便老師下學期</a:t>
            </a:r>
            <a:r>
              <a:rPr lang="zh-TW" altLang="zh-TW" sz="5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快速下載</a:t>
            </a:r>
            <a:r>
              <a:rPr lang="zh-TW" altLang="zh-TW" sz="5800" b="1" dirty="0">
                <a:solidFill>
                  <a:schemeClr val="accent1">
                    <a:lumMod val="75000"/>
                  </a:schemeClr>
                </a:solidFill>
                <a:latin typeface="書法家中楷體" pitchFamily="49" charset="-120"/>
                <a:ea typeface="書法家中楷體" pitchFamily="49" charset="-120"/>
              </a:rPr>
              <a:t>電子書、題庫、備課資料</a:t>
            </a:r>
            <a:r>
              <a:rPr lang="zh-TW" altLang="zh-TW" sz="5800" b="1" dirty="0">
                <a:latin typeface="書法家中楷體" pitchFamily="49" charset="-120"/>
                <a:ea typeface="書法家中楷體" pitchFamily="49" charset="-120"/>
              </a:rPr>
              <a:t>，以下將跟各位老師介紹如何使用南一網路資源</a:t>
            </a:r>
            <a:r>
              <a:rPr lang="zh-TW" altLang="en-US" sz="5800" b="1" dirty="0" smtClean="0">
                <a:latin typeface="書法家中楷體" pitchFamily="49" charset="-120"/>
                <a:ea typeface="書法家中楷體" pitchFamily="49" charset="-120"/>
              </a:rPr>
              <a:t>下載</a:t>
            </a:r>
            <a:r>
              <a:rPr lang="zh-TW" altLang="zh-TW" sz="5800" b="1" dirty="0" smtClean="0">
                <a:latin typeface="書法家中楷體" pitchFamily="49" charset="-120"/>
                <a:ea typeface="書法家中楷體" pitchFamily="49" charset="-120"/>
              </a:rPr>
              <a:t>。</a:t>
            </a:r>
            <a:endParaRPr lang="zh-TW" altLang="zh-TW" b="1" dirty="0">
              <a:latin typeface="書法家中楷體" pitchFamily="49" charset="-120"/>
              <a:ea typeface="書法家中楷體" pitchFamily="49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5703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【</a:t>
            </a:r>
            <a:r>
              <a:rPr lang="zh-TW" altLang="zh-TW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南</a:t>
            </a:r>
            <a:r>
              <a:rPr lang="zh-TW" altLang="zh-TW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一OneBo</a:t>
            </a:r>
            <a:r>
              <a:rPr lang="zh-TW" altLang="zh-TW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x</a:t>
            </a:r>
            <a:r>
              <a:rPr lang="zh-TW" altLang="zh-TW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 】</a:t>
            </a:r>
            <a:r>
              <a:rPr lang="en-US" altLang="zh-TW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下載一</a:t>
            </a:r>
            <a:r>
              <a:rPr lang="en-US" altLang="zh-TW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)</a:t>
            </a:r>
          </a:p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【南一Google雲端】</a:t>
            </a:r>
            <a:r>
              <a:rPr lang="en-US" altLang="zh-TW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下載二</a:t>
            </a:r>
            <a:r>
              <a:rPr lang="en-US" altLang="zh-TW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)</a:t>
            </a:r>
          </a:p>
          <a:p>
            <a:pPr marL="0" indent="0">
              <a:buNone/>
            </a:pPr>
            <a:r>
              <a:rPr lang="zh-TW" altLang="zh-TW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【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官方</a:t>
            </a:r>
            <a:r>
              <a:rPr lang="en-US" altLang="zh-TW" sz="4000" b="1" dirty="0">
                <a:solidFill>
                  <a:srgbClr val="FF0000"/>
                </a:solidFill>
              </a:rPr>
              <a:t>line-</a:t>
            </a:r>
            <a:r>
              <a:rPr lang="zh-TW" altLang="en-US" sz="4000" b="1" dirty="0">
                <a:solidFill>
                  <a:srgbClr val="FF0000"/>
                </a:solidFill>
              </a:rPr>
              <a:t>南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一線上資源</a:t>
            </a:r>
            <a:r>
              <a:rPr lang="zh-TW" altLang="zh-TW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】</a:t>
            </a:r>
            <a:r>
              <a:rPr lang="en-US" altLang="zh-TW" sz="40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下載三</a:t>
            </a:r>
            <a:r>
              <a:rPr lang="en-US" altLang="zh-TW" sz="40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)</a:t>
            </a:r>
            <a:endParaRPr lang="en-US" altLang="zh-TW" sz="4000" b="1" dirty="0">
              <a:solidFill>
                <a:srgbClr val="FF0000"/>
              </a:solidFill>
              <a:latin typeface="書法家中楷體" pitchFamily="49" charset="-120"/>
              <a:ea typeface="書法家中楷體" pitchFamily="49" charset="-120"/>
            </a:endParaRPr>
          </a:p>
          <a:p>
            <a:pPr marL="0" indent="0">
              <a:buNone/>
            </a:pPr>
            <a:r>
              <a:rPr lang="en-US" altLang="zh-TW" sz="2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762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1196" y="116632"/>
            <a:ext cx="8229600" cy="1143000"/>
          </a:xfrm>
        </p:spPr>
        <p:txBody>
          <a:bodyPr/>
          <a:lstStyle/>
          <a:p>
            <a:pPr algn="ctr"/>
            <a:r>
              <a:rPr lang="zh-TW" altLang="zh-TW" sz="54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南一OneBox</a:t>
            </a:r>
            <a:r>
              <a:rPr lang="en-US" altLang="zh-TW" sz="54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(</a:t>
            </a:r>
            <a:r>
              <a:rPr lang="zh-TW" altLang="en-US" sz="54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下載一</a:t>
            </a:r>
            <a:r>
              <a:rPr lang="en-US" altLang="zh-TW" sz="54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)</a:t>
            </a:r>
            <a:endParaRPr lang="zh-TW" altLang="en-US" sz="5400" b="1" dirty="0">
              <a:solidFill>
                <a:srgbClr val="FF0000"/>
              </a:solidFill>
              <a:latin typeface="書法家中楷體" pitchFamily="49" charset="-120"/>
              <a:ea typeface="書法家中楷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/>
          <a:lstStyle/>
          <a:p>
            <a:r>
              <a:rPr lang="zh-TW" altLang="en-US" sz="4400" dirty="0" smtClean="0">
                <a:latin typeface="書法家中楷體" pitchFamily="49" charset="-120"/>
                <a:ea typeface="書法家中楷體" pitchFamily="49" charset="-120"/>
              </a:rPr>
              <a:t>網頁搜尋關鍵字「</a:t>
            </a:r>
            <a:r>
              <a:rPr lang="zh-TW" altLang="zh-TW" sz="44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O</a:t>
            </a:r>
            <a:r>
              <a:rPr lang="zh-TW" altLang="zh-TW" sz="44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neBo</a:t>
            </a:r>
            <a:r>
              <a:rPr lang="zh-TW" altLang="zh-TW" sz="44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x</a:t>
            </a:r>
            <a:r>
              <a:rPr lang="zh-TW" altLang="en-US" sz="4400" dirty="0" smtClean="0">
                <a:latin typeface="書法家中楷體" pitchFamily="49" charset="-120"/>
                <a:ea typeface="書法家中楷體" pitchFamily="49" charset="-120"/>
              </a:rPr>
              <a:t>」</a:t>
            </a:r>
            <a:endParaRPr lang="zh-TW" altLang="zh-TW" sz="4400" dirty="0">
              <a:latin typeface="書法家中楷體" pitchFamily="49" charset="-120"/>
              <a:ea typeface="書法家中楷體" pitchFamily="49" charset="-120"/>
            </a:endParaRPr>
          </a:p>
          <a:p>
            <a:pPr lvl="0"/>
            <a:r>
              <a:rPr lang="zh-TW" altLang="zh-TW" dirty="0"/>
              <a:t>（</a:t>
            </a:r>
            <a:r>
              <a:rPr lang="zh-TW" altLang="zh-TW" u="sng" dirty="0">
                <a:hlinkClick r:id="rId2"/>
              </a:rPr>
              <a:t>https://onebox.oneclass.com.tw/</a:t>
            </a:r>
            <a:r>
              <a:rPr lang="zh-TW" altLang="zh-TW" dirty="0"/>
              <a:t>）下載程式</a:t>
            </a:r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780928"/>
            <a:ext cx="71287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r>
              <a:rPr lang="zh-TW" altLang="zh-TW" sz="4400" b="1" dirty="0" smtClean="0">
                <a:latin typeface="書法家中楷體" pitchFamily="49" charset="-120"/>
                <a:ea typeface="書法家中楷體" pitchFamily="49" charset="-120"/>
              </a:rPr>
              <a:t>安裝</a:t>
            </a:r>
            <a:r>
              <a:rPr lang="zh-TW" altLang="en-US" sz="4400" b="1" dirty="0" smtClean="0">
                <a:latin typeface="書法家中楷體" pitchFamily="49" charset="-120"/>
                <a:ea typeface="書法家中楷體" pitchFamily="49" charset="-120"/>
              </a:rPr>
              <a:t>執行</a:t>
            </a:r>
            <a:r>
              <a:rPr lang="zh-TW" altLang="zh-TW" sz="4400" b="1" dirty="0" smtClean="0">
                <a:latin typeface="書法家中楷體" pitchFamily="49" charset="-120"/>
                <a:ea typeface="書法家中楷體" pitchFamily="49" charset="-120"/>
              </a:rPr>
              <a:t>O</a:t>
            </a:r>
            <a:r>
              <a:rPr lang="zh-TW" altLang="zh-TW" sz="4400" b="1" dirty="0">
                <a:latin typeface="書法家中楷體" pitchFamily="49" charset="-120"/>
                <a:ea typeface="書法家中楷體" pitchFamily="49" charset="-120"/>
              </a:rPr>
              <a:t>neBox</a:t>
            </a:r>
          </a:p>
          <a:p>
            <a:r>
              <a:rPr lang="zh-TW" altLang="zh-TW" sz="3600" dirty="0" smtClean="0">
                <a:latin typeface="書法家中楷體" pitchFamily="49" charset="-120"/>
                <a:ea typeface="書法家中楷體" pitchFamily="49" charset="-120"/>
              </a:rPr>
              <a:t>至</a:t>
            </a:r>
            <a:r>
              <a:rPr lang="zh-TW" altLang="zh-TW" sz="3600" dirty="0">
                <a:latin typeface="書法家中楷體" pitchFamily="49" charset="-120"/>
                <a:ea typeface="書法家中楷體" pitchFamily="49" charset="-120"/>
              </a:rPr>
              <a:t>您所指定的下載資料夾安裝程式：於資料夾中找到【OneBox_install】，滑鼠左鍵點兩下，進行安裝程式。</a:t>
            </a:r>
            <a:endParaRPr lang="en-US" altLang="zh-TW" sz="3600" dirty="0">
              <a:latin typeface="書法家中楷體" pitchFamily="49" charset="-120"/>
              <a:ea typeface="書法家中楷體" pitchFamily="49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3140968"/>
            <a:ext cx="8208912" cy="23042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lvl="0"/>
            <a:r>
              <a:rPr lang="zh-TW" altLang="en-US" sz="4400" dirty="0">
                <a:latin typeface="書法家中楷體" pitchFamily="49" charset="-120"/>
                <a:ea typeface="書法家中楷體" pitchFamily="49" charset="-120"/>
              </a:rPr>
              <a:t>                </a:t>
            </a:r>
            <a:r>
              <a:rPr lang="en-US" altLang="zh-TW" sz="4400" dirty="0">
                <a:latin typeface="書法家中楷體" pitchFamily="49" charset="-120"/>
                <a:ea typeface="書法家中楷體" pitchFamily="49" charset="-120"/>
              </a:rPr>
              <a:t>2.</a:t>
            </a:r>
            <a:r>
              <a:rPr lang="zh-TW" altLang="zh-TW" sz="4400" dirty="0">
                <a:latin typeface="書法家中楷體" pitchFamily="49" charset="-120"/>
                <a:ea typeface="書法家中楷體" pitchFamily="49" charset="-120"/>
              </a:rPr>
              <a:t>安裝完成</a:t>
            </a:r>
            <a:r>
              <a:rPr lang="zh-TW" altLang="en-US" sz="4400" dirty="0">
                <a:latin typeface="書法家中楷體" pitchFamily="49" charset="-120"/>
                <a:ea typeface="書法家中楷體" pitchFamily="49" charset="-120"/>
              </a:rPr>
              <a:t>          </a:t>
            </a:r>
            <a:endParaRPr lang="zh-TW" altLang="zh-TW" sz="4400" dirty="0">
              <a:latin typeface="書法家中楷體" pitchFamily="49" charset="-120"/>
              <a:ea typeface="書法家中楷體" pitchFamily="49" charset="-120"/>
            </a:endParaRP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zh-TW" sz="4400" dirty="0" smtClean="0">
                <a:latin typeface="書法家中楷體" pitchFamily="49" charset="-120"/>
                <a:ea typeface="書法家中楷體" pitchFamily="49" charset="-120"/>
              </a:rPr>
              <a:t>至</a:t>
            </a:r>
            <a:r>
              <a:rPr lang="zh-TW" altLang="zh-TW" sz="4400" dirty="0">
                <a:latin typeface="書法家中楷體" pitchFamily="49" charset="-120"/>
                <a:ea typeface="書法家中楷體" pitchFamily="49" charset="-120"/>
              </a:rPr>
              <a:t>桌面，以滑鼠左鍵點選南一OneBox捷徑，開啟程式</a:t>
            </a:r>
            <a:endParaRPr lang="zh-TW" altLang="en-US" sz="4400" dirty="0">
              <a:latin typeface="書法家中楷體" pitchFamily="49" charset="-120"/>
              <a:ea typeface="書法家中楷體" pitchFamily="49" charset="-120"/>
            </a:endParaRP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4275" y="1052736"/>
            <a:ext cx="3456384" cy="27363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15E6EB5-BEB8-402D-B2D5-126E48F9304B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FFF5EB"/>
              </a:clrFrom>
              <a:clrTo>
                <a:srgbClr val="FFF5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714884"/>
            <a:ext cx="201622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</p:spPr>
        <p:txBody>
          <a:bodyPr/>
          <a:lstStyle/>
          <a:p>
            <a:r>
              <a:rPr lang="zh-TW" altLang="zh-TW" sz="4400" b="1" dirty="0" smtClean="0">
                <a:latin typeface="書法家中楷體" pitchFamily="49" charset="-120"/>
                <a:ea typeface="書法家中楷體" pitchFamily="49" charset="-120"/>
              </a:rPr>
              <a:t>登入</a:t>
            </a:r>
            <a:r>
              <a:rPr lang="en-US" altLang="zh-TW" sz="4400" b="1" dirty="0" err="1">
                <a:latin typeface="書法家中楷體" pitchFamily="49" charset="-120"/>
                <a:ea typeface="書法家中楷體" pitchFamily="49" charset="-120"/>
              </a:rPr>
              <a:t>OneBox</a:t>
            </a:r>
            <a:endParaRPr lang="en-US" altLang="zh-TW" sz="4400" b="1" dirty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zh-TW" altLang="zh-TW" sz="3600" dirty="0">
                <a:latin typeface="書法家中楷體" pitchFamily="49" charset="-120"/>
                <a:ea typeface="書法家中楷體" pitchFamily="49" charset="-120"/>
              </a:rPr>
              <a:t>輸入</a:t>
            </a:r>
            <a:r>
              <a:rPr lang="zh-TW" altLang="en-US" sz="3600" dirty="0">
                <a:latin typeface="書法家中楷體" pitchFamily="49" charset="-120"/>
                <a:ea typeface="書法家中楷體" pitchFamily="49" charset="-120"/>
              </a:rPr>
              <a:t>個人</a:t>
            </a:r>
            <a:r>
              <a:rPr lang="zh-TW" altLang="zh-TW" sz="3600" dirty="0">
                <a:latin typeface="書法家中楷體" pitchFamily="49" charset="-120"/>
                <a:ea typeface="書法家中楷體" pitchFamily="49" charset="-120"/>
              </a:rPr>
              <a:t>O</a:t>
            </a:r>
            <a:r>
              <a:rPr lang="en-US" altLang="zh-TW" sz="3600" dirty="0">
                <a:latin typeface="書法家中楷體" pitchFamily="49" charset="-120"/>
                <a:ea typeface="書法家中楷體" pitchFamily="49" charset="-120"/>
              </a:rPr>
              <a:t>pen ID</a:t>
            </a:r>
            <a:r>
              <a:rPr lang="zh-TW" altLang="zh-TW" sz="3600" dirty="0">
                <a:latin typeface="書法家中楷體" pitchFamily="49" charset="-120"/>
                <a:ea typeface="書法家中楷體" pitchFamily="49" charset="-120"/>
              </a:rPr>
              <a:t>帳密，即可登入。</a:t>
            </a:r>
          </a:p>
          <a:p>
            <a:endParaRPr lang="zh-TW" altLang="en-US" dirty="0"/>
          </a:p>
        </p:txBody>
      </p:sp>
      <p:pic>
        <p:nvPicPr>
          <p:cNvPr id="4" name="圖片 3" descr="C:\Users\User\OneDrive\圖片\onebox1_L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2520280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C:\Users\User\OneDrive\圖片\onebox2_L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34073"/>
            <a:ext cx="2660501" cy="444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User\OneDrive\圖片\onebox3_L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74" y="2071678"/>
            <a:ext cx="2520280" cy="1380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C:\Users\User\OneDrive\圖片\onebox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2109" y="3842068"/>
            <a:ext cx="2586355" cy="826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rmAutofit/>
          </a:bodyPr>
          <a:lstStyle/>
          <a:p>
            <a:r>
              <a:rPr lang="zh-TW" altLang="zh-TW" sz="4400" b="1" dirty="0" smtClean="0">
                <a:latin typeface="書法家中楷體" pitchFamily="49" charset="-120"/>
                <a:ea typeface="書法家中楷體" pitchFamily="49" charset="-120"/>
              </a:rPr>
              <a:t>下載</a:t>
            </a:r>
            <a:r>
              <a:rPr lang="zh-TW" altLang="zh-TW" sz="4400" b="1" dirty="0">
                <a:latin typeface="書法家中楷體" pitchFamily="49" charset="-120"/>
                <a:ea typeface="書法家中楷體" pitchFamily="49" charset="-120"/>
              </a:rPr>
              <a:t>資源</a:t>
            </a:r>
            <a:endParaRPr lang="en-US" altLang="zh-TW" sz="4400" b="1" dirty="0">
              <a:latin typeface="書法家中楷體" pitchFamily="49" charset="-120"/>
              <a:ea typeface="書法家中楷體" pitchFamily="49" charset="-120"/>
            </a:endParaRPr>
          </a:p>
          <a:p>
            <a:r>
              <a:rPr lang="zh-TW" altLang="zh-TW" sz="3200" dirty="0">
                <a:latin typeface="書法家中楷體" pitchFamily="49" charset="-120"/>
                <a:ea typeface="書法家中楷體" pitchFamily="49" charset="-120"/>
              </a:rPr>
              <a:t>在左邊依序選擇年度、品項、科目後，在自己所需資源的名稱上</a:t>
            </a:r>
            <a:r>
              <a:rPr lang="zh-TW" altLang="zh-TW" sz="3200" dirty="0" smtClean="0">
                <a:latin typeface="書法家中楷體" pitchFamily="49" charset="-120"/>
                <a:ea typeface="書法家中楷體" pitchFamily="49" charset="-120"/>
              </a:rPr>
              <a:t>【</a:t>
            </a:r>
            <a:r>
              <a:rPr lang="zh-TW" altLang="en-US" sz="3200" b="1" u="sng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連點兩下</a:t>
            </a:r>
            <a:r>
              <a:rPr lang="zh-TW" altLang="zh-TW" sz="3200" b="1" dirty="0" smtClean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滑鼠</a:t>
            </a:r>
            <a:r>
              <a:rPr lang="zh-TW" altLang="zh-TW" sz="3200" b="1" dirty="0">
                <a:solidFill>
                  <a:srgbClr val="FF0000"/>
                </a:solidFill>
                <a:latin typeface="書法家中楷體" pitchFamily="49" charset="-120"/>
                <a:ea typeface="書法家中楷體" pitchFamily="49" charset="-120"/>
              </a:rPr>
              <a:t>左鍵</a:t>
            </a:r>
            <a:r>
              <a:rPr lang="zh-TW" altLang="zh-TW" sz="3200" dirty="0">
                <a:latin typeface="書法家中楷體" pitchFamily="49" charset="-120"/>
                <a:ea typeface="書法家中楷體" pitchFamily="49" charset="-120"/>
              </a:rPr>
              <a:t>】即可下載。</a:t>
            </a:r>
            <a:endParaRPr lang="zh-TW" altLang="en-US" sz="3200" dirty="0">
              <a:latin typeface="書法家中楷體" pitchFamily="49" charset="-120"/>
              <a:ea typeface="書法家中楷體" pitchFamily="49" charset="-120"/>
            </a:endParaRPr>
          </a:p>
        </p:txBody>
      </p:sp>
      <p:pic>
        <p:nvPicPr>
          <p:cNvPr id="5" name="內容版面配置區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722246"/>
            <a:ext cx="6480720" cy="394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/>
          </a:bodyPr>
          <a:lstStyle/>
          <a:p>
            <a:r>
              <a:rPr lang="zh-TW" altLang="zh-TW" sz="4000" dirty="0">
                <a:latin typeface="書法家中楷體" pitchFamily="49" charset="-120"/>
                <a:ea typeface="書法家中楷體" pitchFamily="49" charset="-120"/>
              </a:rPr>
              <a:t>Step 5.資源安裝</a:t>
            </a:r>
            <a:r>
              <a:rPr lang="zh-TW" altLang="zh-TW" sz="2400" u="sng" dirty="0">
                <a:hlinkClick r:id="rId2"/>
              </a:rPr>
              <a:t>https://onebox.oneclass.com.tw/</a:t>
            </a:r>
            <a:endParaRPr lang="en-US" altLang="zh-TW" sz="2400" dirty="0">
              <a:latin typeface="書法家中楷體" pitchFamily="49" charset="-120"/>
              <a:ea typeface="書法家中楷體" pitchFamily="49" charset="-120"/>
            </a:endParaRPr>
          </a:p>
          <a:p>
            <a:pPr lvl="0"/>
            <a:r>
              <a:rPr lang="zh-TW" altLang="zh-TW" sz="3200" dirty="0">
                <a:latin typeface="書法家中楷體" pitchFamily="49" charset="-120"/>
                <a:ea typeface="書法家中楷體" pitchFamily="49" charset="-120"/>
              </a:rPr>
              <a:t>於下載完成介面點選「安裝」，</a:t>
            </a:r>
            <a:r>
              <a:rPr lang="zh-TW" altLang="en-US" sz="3200" dirty="0">
                <a:latin typeface="書法家中楷體" pitchFamily="49" charset="-120"/>
                <a:ea typeface="書法家中楷體" pitchFamily="49" charset="-120"/>
              </a:rPr>
              <a:t>到指定位置</a:t>
            </a:r>
            <a:endParaRPr lang="zh-TW" altLang="zh-TW" sz="3200" dirty="0">
              <a:latin typeface="書法家中楷體" pitchFamily="49" charset="-120"/>
              <a:ea typeface="書法家中楷體" pitchFamily="49" charset="-120"/>
            </a:endParaRPr>
          </a:p>
          <a:p>
            <a:endParaRPr lang="zh-TW" altLang="en-US" sz="4000" dirty="0">
              <a:latin typeface="書法家中楷體" pitchFamily="49" charset="-120"/>
              <a:ea typeface="書法家中楷體" pitchFamily="49" charset="-120"/>
            </a:endParaRPr>
          </a:p>
        </p:txBody>
      </p:sp>
      <p:pic>
        <p:nvPicPr>
          <p:cNvPr id="6" name="圖片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3" b="2938"/>
          <a:stretch/>
        </p:blipFill>
        <p:spPr bwMode="auto">
          <a:xfrm>
            <a:off x="1619672" y="2116261"/>
            <a:ext cx="6120680" cy="4553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02414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C7EDCC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540</Words>
  <Application>Microsoft Office PowerPoint</Application>
  <PresentationFormat>如螢幕大小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流線</vt:lpstr>
      <vt:lpstr>南一書局網路資源操作說明</vt:lpstr>
      <vt:lpstr>投影片 2</vt:lpstr>
      <vt:lpstr>投影片 3</vt:lpstr>
      <vt:lpstr>南一OneBox(下載一)</vt:lpstr>
      <vt:lpstr>投影片 5</vt:lpstr>
      <vt:lpstr>投影片 6</vt:lpstr>
      <vt:lpstr>投影片 7</vt:lpstr>
      <vt:lpstr>投影片 8</vt:lpstr>
      <vt:lpstr>投影片 9</vt:lpstr>
      <vt:lpstr>【南一Google雲端】(下載二) https://bit.ly/110naniweb</vt:lpstr>
      <vt:lpstr>投影片 11</vt:lpstr>
      <vt:lpstr>投影片 12</vt:lpstr>
      <vt:lpstr>官方line-南一線上資源(下載三)</vt:lpstr>
      <vt:lpstr>投影片 14</vt:lpstr>
      <vt:lpstr>【南一線上評測系統】</vt:lpstr>
      <vt:lpstr>南一書局Oneclass教師端入口</vt:lpstr>
      <vt:lpstr>投影片 17</vt:lpstr>
      <vt:lpstr>感謝您的聆聽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南一書局網路資源操作說明</dc:title>
  <dc:creator>User</dc:creator>
  <cp:lastModifiedBy>alanshun</cp:lastModifiedBy>
  <cp:revision>15</cp:revision>
  <dcterms:created xsi:type="dcterms:W3CDTF">2021-10-20T02:47:13Z</dcterms:created>
  <dcterms:modified xsi:type="dcterms:W3CDTF">2021-11-26T05:04:05Z</dcterms:modified>
</cp:coreProperties>
</file>